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61" r:id="rId2"/>
  </p:sldMasterIdLst>
  <p:notesMasterIdLst>
    <p:notesMasterId r:id="rId18"/>
  </p:notesMasterIdLst>
  <p:sldIdLst>
    <p:sldId id="304" r:id="rId3"/>
    <p:sldId id="1436" r:id="rId4"/>
    <p:sldId id="1437" r:id="rId5"/>
    <p:sldId id="1434" r:id="rId6"/>
    <p:sldId id="1435" r:id="rId7"/>
    <p:sldId id="1456" r:id="rId8"/>
    <p:sldId id="1457" r:id="rId9"/>
    <p:sldId id="1452" r:id="rId10"/>
    <p:sldId id="1453" r:id="rId11"/>
    <p:sldId id="1458" r:id="rId12"/>
    <p:sldId id="1442" r:id="rId13"/>
    <p:sldId id="1443" r:id="rId14"/>
    <p:sldId id="1444" r:id="rId15"/>
    <p:sldId id="1445" r:id="rId16"/>
    <p:sldId id="1459" r:id="rId17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094AB"/>
    <a:srgbClr val="DCEA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Estilo Claro 2 - Ênfase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Estilo Médio 1 - Ênfas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3922" autoAdjust="0"/>
  </p:normalViewPr>
  <p:slideViewPr>
    <p:cSldViewPr snapToGrid="0">
      <p:cViewPr varScale="1">
        <p:scale>
          <a:sx n="66" d="100"/>
          <a:sy n="66" d="100"/>
        </p:scale>
        <p:origin x="1253" y="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Planilha1!$H$4</c:f>
              <c:strCache>
                <c:ptCount val="1"/>
                <c:pt idx="0">
                  <c:v>SMAPE</c:v>
                </c:pt>
              </c:strCache>
            </c:strRef>
          </c:tx>
          <c:spPr>
            <a:gradFill rotWithShape="1">
              <a:gsLst>
                <a:gs pos="0">
                  <a:schemeClr val="accent4">
                    <a:shade val="76000"/>
                    <a:lumMod val="110000"/>
                    <a:satMod val="105000"/>
                    <a:tint val="67000"/>
                  </a:schemeClr>
                </a:gs>
                <a:gs pos="50000">
                  <a:schemeClr val="accent4">
                    <a:shade val="76000"/>
                    <a:lumMod val="105000"/>
                    <a:satMod val="103000"/>
                    <a:tint val="73000"/>
                  </a:schemeClr>
                </a:gs>
                <a:gs pos="100000">
                  <a:schemeClr val="accent4">
                    <a:shade val="76000"/>
                    <a:lumMod val="105000"/>
                    <a:satMod val="109000"/>
                    <a:tint val="81000"/>
                  </a:schemeClr>
                </a:gs>
              </a:gsLst>
              <a:lin ang="5400000" scaled="0"/>
            </a:gradFill>
            <a:ln w="9525" cap="flat" cmpd="sng" algn="ctr">
              <a:solidFill>
                <a:schemeClr val="accent4">
                  <a:shade val="76000"/>
                  <a:shade val="95000"/>
                </a:schemeClr>
              </a:solidFill>
              <a:round/>
            </a:ln>
            <a:effectLst/>
          </c:spPr>
          <c:invertIfNegative val="0"/>
          <c:cat>
            <c:strRef>
              <c:f>Planilha1!$G$5:$G$9</c:f>
              <c:strCache>
                <c:ptCount val="5"/>
                <c:pt idx="0">
                  <c:v>Ridge Regression</c:v>
                </c:pt>
                <c:pt idx="1">
                  <c:v>MLP Network</c:v>
                </c:pt>
                <c:pt idx="2">
                  <c:v>LSTM 1</c:v>
                </c:pt>
                <c:pt idx="3">
                  <c:v>LSTM 2</c:v>
                </c:pt>
                <c:pt idx="4">
                  <c:v>LSTM 3</c:v>
                </c:pt>
              </c:strCache>
            </c:strRef>
          </c:cat>
          <c:val>
            <c:numRef>
              <c:f>Planilha1!$H$5:$H$9</c:f>
              <c:numCache>
                <c:formatCode>General</c:formatCode>
                <c:ptCount val="5"/>
                <c:pt idx="0">
                  <c:v>3.78E-2</c:v>
                </c:pt>
                <c:pt idx="1">
                  <c:v>3.1600000000000003E-2</c:v>
                </c:pt>
                <c:pt idx="2">
                  <c:v>2.7400000000000001E-2</c:v>
                </c:pt>
                <c:pt idx="3">
                  <c:v>2.6599999999999999E-2</c:v>
                </c:pt>
                <c:pt idx="4">
                  <c:v>5.04E-2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B4C-4076-B37C-FC92050DB65D}"/>
            </c:ext>
          </c:extLst>
        </c:ser>
        <c:ser>
          <c:idx val="1"/>
          <c:order val="1"/>
          <c:tx>
            <c:strRef>
              <c:f>Planilha1!$I$4</c:f>
              <c:strCache>
                <c:ptCount val="1"/>
                <c:pt idx="0">
                  <c:v>MAPE</c:v>
                </c:pt>
              </c:strCache>
            </c:strRef>
          </c:tx>
          <c:spPr>
            <a:gradFill rotWithShape="1">
              <a:gsLst>
                <a:gs pos="0">
                  <a:schemeClr val="accent4">
                    <a:tint val="77000"/>
                    <a:lumMod val="110000"/>
                    <a:satMod val="105000"/>
                    <a:tint val="67000"/>
                  </a:schemeClr>
                </a:gs>
                <a:gs pos="50000">
                  <a:schemeClr val="accent4">
                    <a:tint val="77000"/>
                    <a:lumMod val="105000"/>
                    <a:satMod val="103000"/>
                    <a:tint val="73000"/>
                  </a:schemeClr>
                </a:gs>
                <a:gs pos="100000">
                  <a:schemeClr val="accent4">
                    <a:tint val="77000"/>
                    <a:lumMod val="105000"/>
                    <a:satMod val="109000"/>
                    <a:tint val="81000"/>
                  </a:schemeClr>
                </a:gs>
              </a:gsLst>
              <a:lin ang="5400000" scaled="0"/>
            </a:gradFill>
            <a:ln w="9525" cap="flat" cmpd="sng" algn="ctr">
              <a:solidFill>
                <a:schemeClr val="accent4">
                  <a:tint val="77000"/>
                  <a:shade val="95000"/>
                </a:schemeClr>
              </a:solidFill>
              <a:round/>
            </a:ln>
            <a:effectLst/>
          </c:spPr>
          <c:invertIfNegative val="0"/>
          <c:cat>
            <c:strRef>
              <c:f>Planilha1!$G$5:$G$9</c:f>
              <c:strCache>
                <c:ptCount val="5"/>
                <c:pt idx="0">
                  <c:v>Ridge Regression</c:v>
                </c:pt>
                <c:pt idx="1">
                  <c:v>MLP Network</c:v>
                </c:pt>
                <c:pt idx="2">
                  <c:v>LSTM 1</c:v>
                </c:pt>
                <c:pt idx="3">
                  <c:v>LSTM 2</c:v>
                </c:pt>
                <c:pt idx="4">
                  <c:v>LSTM 3</c:v>
                </c:pt>
              </c:strCache>
            </c:strRef>
          </c:cat>
          <c:val>
            <c:numRef>
              <c:f>Planilha1!$I$5:$I$9</c:f>
              <c:numCache>
                <c:formatCode>General</c:formatCode>
                <c:ptCount val="5"/>
                <c:pt idx="0">
                  <c:v>3.6400000000000002E-2</c:v>
                </c:pt>
                <c:pt idx="1">
                  <c:v>3.2300000000000002E-2</c:v>
                </c:pt>
                <c:pt idx="2">
                  <c:v>2.7400000000000001E-2</c:v>
                </c:pt>
                <c:pt idx="3">
                  <c:v>2.6499999999999999E-2</c:v>
                </c:pt>
                <c:pt idx="4">
                  <c:v>4.8300000000000003E-2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B4C-4076-B37C-FC92050DB65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104979375"/>
        <c:axId val="104978415"/>
      </c:barChart>
      <c:catAx>
        <c:axId val="10497937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1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04978415"/>
        <c:crosses val="autoZero"/>
        <c:auto val="1"/>
        <c:lblAlgn val="ctr"/>
        <c:lblOffset val="100"/>
        <c:noMultiLvlLbl val="0"/>
      </c:catAx>
      <c:valAx>
        <c:axId val="10497841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1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0497937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baseline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7">
  <a:schemeClr val="accent4"/>
</cs:colorStyle>
</file>

<file path=ppt/charts/style1.xml><?xml version="1.0" encoding="utf-8"?>
<cs:chartStyle xmlns:cs="http://schemas.microsoft.com/office/drawing/2012/chartStyle" xmlns:a="http://schemas.openxmlformats.org/drawingml/2006/main" id="206">
  <cs:axisTitle>
    <cs:lnRef idx="0"/>
    <cs:fillRef idx="0"/>
    <cs:effectRef idx="0"/>
    <cs:fontRef idx="minor">
      <a:schemeClr val="tx1">
        <a:lumMod val="50000"/>
        <a:lumOff val="50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3D>
  <cs:dataPointLine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158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4"/>
  <cs:dataPointWirefram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1400" kern="1200" cap="none" spc="20" baseline="0"/>
  </cs:title>
  <cs:trendlin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1B492E-635D-47E6-AB5B-FF5FC1E649A4}" type="datetimeFigureOut">
              <a:rPr lang="pt-BR" smtClean="0"/>
              <a:t>20/12/2024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892918-D38A-466C-9C27-A67AC5904DB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949211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Good morning, I’m Mateus Fernandes and today I’ll present an application of deep learning in the Oil &amp; Gas industry, specifically estimating Bottom-hole pressures in producing wells.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892918-D38A-466C-9C27-A67AC5904DBA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345095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t-BR" dirty="0"/>
              <a:t>Two benchmark models: linear </a:t>
            </a:r>
            <a:r>
              <a:rPr lang="pt-BR" dirty="0" err="1"/>
              <a:t>regression</a:t>
            </a:r>
            <a:r>
              <a:rPr lang="pt-BR" dirty="0"/>
              <a:t> </a:t>
            </a:r>
            <a:r>
              <a:rPr lang="pt-BR" dirty="0" err="1"/>
              <a:t>with</a:t>
            </a:r>
            <a:r>
              <a:rPr lang="pt-BR" dirty="0"/>
              <a:t> </a:t>
            </a:r>
            <a:r>
              <a:rPr lang="pt-BR" dirty="0" err="1"/>
              <a:t>regularization</a:t>
            </a:r>
            <a:r>
              <a:rPr lang="pt-BR" dirty="0"/>
              <a:t> </a:t>
            </a:r>
            <a:r>
              <a:rPr lang="pt-BR" dirty="0" err="1"/>
              <a:t>and</a:t>
            </a:r>
            <a:r>
              <a:rPr lang="pt-BR" dirty="0"/>
              <a:t> Neural Network</a:t>
            </a:r>
          </a:p>
          <a:p>
            <a:pPr marL="171450" indent="-171450">
              <a:buFontTx/>
              <a:buChar char="-"/>
            </a:pPr>
            <a:r>
              <a:rPr lang="pt-BR" dirty="0"/>
              <a:t>LSTM is our flagship model, incorporating time-related data </a:t>
            </a:r>
          </a:p>
          <a:p>
            <a:pPr marL="171450" indent="-171450">
              <a:buFontTx/>
              <a:buChar char="-"/>
            </a:pPr>
            <a:r>
              <a:rPr lang="pt-BR" dirty="0"/>
              <a:t>The </a:t>
            </a:r>
            <a:r>
              <a:rPr lang="pt-BR" dirty="0" err="1"/>
              <a:t>methods</a:t>
            </a:r>
            <a:r>
              <a:rPr lang="pt-BR" dirty="0"/>
              <a:t> </a:t>
            </a:r>
            <a:r>
              <a:rPr lang="pt-BR" dirty="0" err="1"/>
              <a:t>were</a:t>
            </a:r>
            <a:r>
              <a:rPr lang="pt-BR" dirty="0"/>
              <a:t> </a:t>
            </a:r>
            <a:r>
              <a:rPr lang="pt-BR" dirty="0" err="1"/>
              <a:t>evaluated</a:t>
            </a:r>
            <a:r>
              <a:rPr lang="pt-BR" dirty="0"/>
              <a:t> </a:t>
            </a:r>
            <a:r>
              <a:rPr lang="pt-BR" dirty="0" err="1"/>
              <a:t>using</a:t>
            </a:r>
            <a:r>
              <a:rPr lang="pt-BR" dirty="0"/>
              <a:t> a </a:t>
            </a:r>
            <a:r>
              <a:rPr lang="pt-BR" dirty="0" err="1"/>
              <a:t>broad</a:t>
            </a:r>
            <a:r>
              <a:rPr lang="pt-BR" dirty="0"/>
              <a:t> range </a:t>
            </a:r>
            <a:r>
              <a:rPr lang="pt-BR" dirty="0" err="1"/>
              <a:t>of</a:t>
            </a:r>
            <a:r>
              <a:rPr lang="pt-BR" dirty="0"/>
              <a:t> </a:t>
            </a:r>
            <a:r>
              <a:rPr lang="pt-BR" dirty="0" err="1"/>
              <a:t>hyperparameters</a:t>
            </a:r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A258DB-7CCB-4A8E-98C5-8DF2242B4A4E}" type="slidenum">
              <a:rPr lang="pt-BR" smtClean="0"/>
              <a:pPr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696195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t-BR" dirty="0"/>
              <a:t>We compared:</a:t>
            </a:r>
          </a:p>
          <a:p>
            <a:pPr marL="628650" lvl="1" indent="-171450">
              <a:buFontTx/>
              <a:buChar char="-"/>
            </a:pPr>
            <a:r>
              <a:rPr lang="pt-BR" dirty="0"/>
              <a:t>Best configurations of the benchmark models</a:t>
            </a:r>
          </a:p>
          <a:p>
            <a:pPr marL="628650" lvl="1" indent="-171450">
              <a:buFontTx/>
              <a:buChar char="-"/>
            </a:pPr>
            <a:r>
              <a:rPr lang="pt-BR" dirty="0"/>
              <a:t>3 </a:t>
            </a:r>
            <a:r>
              <a:rPr lang="pt-BR" dirty="0" err="1"/>
              <a:t>best</a:t>
            </a:r>
            <a:r>
              <a:rPr lang="pt-BR" dirty="0"/>
              <a:t> LSTM </a:t>
            </a:r>
            <a:r>
              <a:rPr lang="pt-BR" dirty="0" err="1"/>
              <a:t>configurations</a:t>
            </a:r>
            <a:endParaRPr lang="pt-BR" dirty="0"/>
          </a:p>
          <a:p>
            <a:pPr marL="171450" indent="-171450">
              <a:buFontTx/>
              <a:buChar char="-"/>
            </a:pPr>
            <a:r>
              <a:rPr lang="pt-BR" dirty="0" err="1"/>
              <a:t>We</a:t>
            </a:r>
            <a:r>
              <a:rPr lang="pt-BR" dirty="0"/>
              <a:t> </a:t>
            </a:r>
            <a:r>
              <a:rPr lang="pt-BR" dirty="0" err="1"/>
              <a:t>used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Mean</a:t>
            </a:r>
            <a:r>
              <a:rPr lang="pt-BR" dirty="0"/>
              <a:t> Absolute </a:t>
            </a:r>
            <a:r>
              <a:rPr lang="pt-BR" dirty="0" err="1"/>
              <a:t>Percentage</a:t>
            </a:r>
            <a:r>
              <a:rPr lang="pt-BR" dirty="0"/>
              <a:t> </a:t>
            </a:r>
            <a:r>
              <a:rPr lang="pt-BR" dirty="0" err="1"/>
              <a:t>Error</a:t>
            </a:r>
            <a:r>
              <a:rPr lang="pt-BR" dirty="0"/>
              <a:t> </a:t>
            </a:r>
            <a:r>
              <a:rPr lang="pt-BR" dirty="0" err="1"/>
              <a:t>and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Symmetric</a:t>
            </a:r>
            <a:r>
              <a:rPr lang="pt-BR" dirty="0"/>
              <a:t> </a:t>
            </a:r>
            <a:r>
              <a:rPr lang="pt-BR" dirty="0" err="1"/>
              <a:t>Mean</a:t>
            </a:r>
            <a:r>
              <a:rPr lang="pt-BR" dirty="0"/>
              <a:t> Absolute </a:t>
            </a:r>
            <a:r>
              <a:rPr lang="pt-BR" dirty="0" err="1"/>
              <a:t>Percentage</a:t>
            </a:r>
            <a:r>
              <a:rPr lang="pt-BR" dirty="0"/>
              <a:t> </a:t>
            </a:r>
            <a:r>
              <a:rPr lang="pt-BR" dirty="0" err="1"/>
              <a:t>Error</a:t>
            </a:r>
            <a:endParaRPr lang="pt-BR" dirty="0"/>
          </a:p>
          <a:p>
            <a:pPr marL="171450" indent="-171450">
              <a:buFontTx/>
              <a:buChar char="-"/>
            </a:pPr>
            <a:r>
              <a:rPr lang="pt-BR" dirty="0" err="1"/>
              <a:t>Errors</a:t>
            </a:r>
            <a:r>
              <a:rPr lang="pt-BR" dirty="0"/>
              <a:t> under 3%, but the LSTM was not far superior to the other methods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A258DB-7CCB-4A8E-98C5-8DF2242B4A4E}" type="slidenum">
              <a:rPr lang="pt-BR" smtClean="0"/>
              <a:pPr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96347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t-BR" dirty="0"/>
              <a:t>Well in the validation dataset, with pressure estimated for a ~2 years period</a:t>
            </a:r>
          </a:p>
          <a:p>
            <a:pPr marL="171450" indent="-171450">
              <a:buFontTx/>
              <a:buChar char="-"/>
            </a:pPr>
            <a:r>
              <a:rPr lang="pt-BR" dirty="0" err="1"/>
              <a:t>We</a:t>
            </a:r>
            <a:r>
              <a:rPr lang="pt-BR" dirty="0"/>
              <a:t> show some </a:t>
            </a:r>
            <a:r>
              <a:rPr lang="pt-BR" dirty="0" err="1"/>
              <a:t>of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inputs </a:t>
            </a:r>
            <a:r>
              <a:rPr lang="pt-BR" dirty="0" err="1"/>
              <a:t>to</a:t>
            </a:r>
            <a:r>
              <a:rPr lang="pt-BR" dirty="0"/>
              <a:t> </a:t>
            </a:r>
            <a:r>
              <a:rPr lang="pt-BR" dirty="0" err="1"/>
              <a:t>exemplify</a:t>
            </a:r>
            <a:r>
              <a:rPr lang="pt-BR" dirty="0"/>
              <a:t> </a:t>
            </a:r>
            <a:r>
              <a:rPr lang="pt-BR" dirty="0" err="1"/>
              <a:t>operational</a:t>
            </a:r>
            <a:r>
              <a:rPr lang="pt-BR" dirty="0"/>
              <a:t> </a:t>
            </a:r>
            <a:r>
              <a:rPr lang="pt-BR" dirty="0" err="1"/>
              <a:t>conditions</a:t>
            </a:r>
            <a:r>
              <a:rPr lang="pt-BR" dirty="0"/>
              <a:t> </a:t>
            </a:r>
            <a:r>
              <a:rPr lang="pt-BR" dirty="0" err="1"/>
              <a:t>and</a:t>
            </a:r>
            <a:r>
              <a:rPr lang="pt-BR" dirty="0"/>
              <a:t> </a:t>
            </a:r>
            <a:r>
              <a:rPr lang="pt-BR" dirty="0" err="1"/>
              <a:t>noise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A258DB-7CCB-4A8E-98C5-8DF2242B4A4E}" type="slidenum">
              <a:rPr lang="pt-BR" smtClean="0"/>
              <a:pPr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609514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t-BR" dirty="0" err="1"/>
              <a:t>Well</a:t>
            </a:r>
            <a:r>
              <a:rPr lang="pt-BR" dirty="0"/>
              <a:t> </a:t>
            </a:r>
            <a:r>
              <a:rPr lang="pt-BR" dirty="0" err="1"/>
              <a:t>of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test</a:t>
            </a:r>
            <a:r>
              <a:rPr lang="pt-BR" dirty="0"/>
              <a:t> </a:t>
            </a:r>
            <a:r>
              <a:rPr lang="pt-BR" dirty="0" err="1"/>
              <a:t>dataset</a:t>
            </a:r>
            <a:endParaRPr lang="pt-BR" dirty="0"/>
          </a:p>
          <a:p>
            <a:pPr marL="171450" indent="-171450">
              <a:buFontTx/>
              <a:buChar char="-"/>
            </a:pPr>
            <a:r>
              <a:rPr lang="pt-BR" dirty="0"/>
              <a:t>Errors Around 3%, even considering more noisy conditions (more variation in operational conditions)</a:t>
            </a:r>
          </a:p>
          <a:p>
            <a:pPr marL="171450" indent="-171450">
              <a:buFontTx/>
              <a:buChar char="-"/>
            </a:pPr>
            <a:r>
              <a:rPr lang="pt-BR" dirty="0" err="1"/>
              <a:t>Period</a:t>
            </a:r>
            <a:r>
              <a:rPr lang="pt-BR" dirty="0"/>
              <a:t> </a:t>
            </a:r>
            <a:r>
              <a:rPr lang="pt-BR" dirty="0" err="1"/>
              <a:t>where</a:t>
            </a:r>
            <a:r>
              <a:rPr lang="pt-BR" dirty="0"/>
              <a:t> PDG </a:t>
            </a:r>
            <a:r>
              <a:rPr lang="pt-BR" dirty="0" err="1"/>
              <a:t>was</a:t>
            </a:r>
            <a:r>
              <a:rPr lang="pt-BR" dirty="0"/>
              <a:t> </a:t>
            </a:r>
            <a:r>
              <a:rPr lang="pt-BR" dirty="0" err="1"/>
              <a:t>unavailable</a:t>
            </a:r>
            <a:r>
              <a:rPr lang="pt-BR" dirty="0"/>
              <a:t> in real </a:t>
            </a:r>
            <a:r>
              <a:rPr lang="pt-BR" dirty="0" err="1"/>
              <a:t>life</a:t>
            </a:r>
            <a:endParaRPr lang="pt-BR" dirty="0"/>
          </a:p>
          <a:p>
            <a:pPr marL="171450" indent="-171450">
              <a:buFontTx/>
              <a:buChar char="-"/>
            </a:pP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A258DB-7CCB-4A8E-98C5-8DF2242B4A4E}" type="slidenum">
              <a:rPr lang="pt-BR" smtClean="0"/>
              <a:pPr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862788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A258DB-7CCB-4A8E-98C5-8DF2242B4A4E}" type="slidenum">
              <a:rPr lang="pt-BR" smtClean="0"/>
              <a:pPr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308987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t-BR" dirty="0"/>
              <a:t>I start with a brief contextualization, </a:t>
            </a:r>
            <a:r>
              <a:rPr lang="pt-BR" dirty="0" err="1"/>
              <a:t>showing</a:t>
            </a:r>
            <a:r>
              <a:rPr lang="pt-BR" dirty="0"/>
              <a:t> a </a:t>
            </a:r>
            <a:r>
              <a:rPr lang="pt-BR" dirty="0" err="1"/>
              <a:t>schematic</a:t>
            </a:r>
            <a:r>
              <a:rPr lang="pt-BR" dirty="0"/>
              <a:t> </a:t>
            </a:r>
            <a:r>
              <a:rPr lang="pt-BR" dirty="0" err="1"/>
              <a:t>view</a:t>
            </a:r>
            <a:r>
              <a:rPr lang="pt-BR" dirty="0"/>
              <a:t> </a:t>
            </a:r>
            <a:r>
              <a:rPr lang="pt-BR" dirty="0" err="1"/>
              <a:t>of</a:t>
            </a:r>
            <a:r>
              <a:rPr lang="pt-BR" dirty="0"/>
              <a:t> a </a:t>
            </a:r>
            <a:r>
              <a:rPr lang="pt-BR" dirty="0" err="1"/>
              <a:t>submarine</a:t>
            </a:r>
            <a:r>
              <a:rPr lang="pt-BR" dirty="0"/>
              <a:t> arrangement around an offshore </a:t>
            </a:r>
            <a:r>
              <a:rPr lang="pt-BR" dirty="0" err="1"/>
              <a:t>deepwater</a:t>
            </a:r>
            <a:r>
              <a:rPr lang="pt-BR" dirty="0"/>
              <a:t> </a:t>
            </a:r>
            <a:r>
              <a:rPr lang="pt-BR" dirty="0" err="1"/>
              <a:t>platform</a:t>
            </a:r>
            <a:endParaRPr lang="pt-BR" dirty="0"/>
          </a:p>
          <a:p>
            <a:pPr marL="171450" indent="-171450">
              <a:buFontTx/>
              <a:buChar char="-"/>
            </a:pPr>
            <a:r>
              <a:rPr lang="pt-BR" dirty="0" err="1"/>
              <a:t>Highlight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connections </a:t>
            </a:r>
            <a:r>
              <a:rPr lang="pt-BR" dirty="0" err="1"/>
              <a:t>between</a:t>
            </a:r>
            <a:r>
              <a:rPr lang="pt-BR" dirty="0"/>
              <a:t> </a:t>
            </a:r>
            <a:r>
              <a:rPr lang="pt-BR" dirty="0" err="1"/>
              <a:t>wells</a:t>
            </a:r>
            <a:r>
              <a:rPr lang="pt-BR" dirty="0"/>
              <a:t> </a:t>
            </a:r>
            <a:r>
              <a:rPr lang="pt-BR" dirty="0" err="1"/>
              <a:t>and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platform</a:t>
            </a:r>
            <a:r>
              <a:rPr lang="pt-BR" dirty="0"/>
              <a:t>, </a:t>
            </a:r>
            <a:r>
              <a:rPr lang="pt-BR" dirty="0" err="1"/>
              <a:t>with</a:t>
            </a:r>
            <a:r>
              <a:rPr lang="pt-BR" dirty="0"/>
              <a:t> pipelines for </a:t>
            </a:r>
            <a:r>
              <a:rPr lang="pt-BR" dirty="0" err="1"/>
              <a:t>production</a:t>
            </a:r>
            <a:r>
              <a:rPr lang="pt-BR" dirty="0"/>
              <a:t> </a:t>
            </a:r>
            <a:r>
              <a:rPr lang="pt-BR" dirty="0" err="1"/>
              <a:t>and</a:t>
            </a:r>
            <a:r>
              <a:rPr lang="pt-BR" dirty="0"/>
              <a:t> </a:t>
            </a:r>
            <a:r>
              <a:rPr lang="pt-BR" dirty="0" err="1"/>
              <a:t>injection</a:t>
            </a:r>
            <a:r>
              <a:rPr lang="pt-BR" dirty="0"/>
              <a:t>, plus </a:t>
            </a:r>
            <a:r>
              <a:rPr lang="pt-BR" dirty="0" err="1"/>
              <a:t>electrical</a:t>
            </a:r>
            <a:r>
              <a:rPr lang="pt-BR" dirty="0"/>
              <a:t> </a:t>
            </a:r>
            <a:r>
              <a:rPr lang="pt-BR" dirty="0" err="1"/>
              <a:t>and</a:t>
            </a:r>
            <a:r>
              <a:rPr lang="pt-BR" dirty="0"/>
              <a:t> </a:t>
            </a:r>
            <a:r>
              <a:rPr lang="pt-BR" dirty="0" err="1"/>
              <a:t>hydraulical</a:t>
            </a:r>
            <a:r>
              <a:rPr lang="pt-BR" dirty="0"/>
              <a:t> connections</a:t>
            </a:r>
          </a:p>
          <a:p>
            <a:pPr marL="171450" indent="-171450">
              <a:buFontTx/>
              <a:buChar char="-"/>
            </a:pPr>
            <a:r>
              <a:rPr lang="pt-BR" dirty="0"/>
              <a:t>Underground </a:t>
            </a:r>
            <a:r>
              <a:rPr lang="pt-BR" dirty="0" err="1"/>
              <a:t>we</a:t>
            </a:r>
            <a:r>
              <a:rPr lang="pt-BR" dirty="0"/>
              <a:t> </a:t>
            </a:r>
            <a:r>
              <a:rPr lang="pt-BR" dirty="0" err="1"/>
              <a:t>have</a:t>
            </a:r>
            <a:r>
              <a:rPr lang="pt-BR" dirty="0"/>
              <a:t> </a:t>
            </a:r>
            <a:r>
              <a:rPr lang="pt-BR" dirty="0" err="1"/>
              <a:t>wells</a:t>
            </a:r>
            <a:r>
              <a:rPr lang="pt-BR" dirty="0"/>
              <a:t> </a:t>
            </a:r>
            <a:r>
              <a:rPr lang="pt-BR" dirty="0" err="1"/>
              <a:t>with</a:t>
            </a:r>
            <a:r>
              <a:rPr lang="pt-BR" dirty="0"/>
              <a:t> </a:t>
            </a:r>
            <a:r>
              <a:rPr lang="pt-BR" dirty="0" err="1"/>
              <a:t>that</a:t>
            </a:r>
            <a:r>
              <a:rPr lang="pt-BR" dirty="0"/>
              <a:t> </a:t>
            </a:r>
            <a:r>
              <a:rPr lang="pt-BR" dirty="0" err="1"/>
              <a:t>structure</a:t>
            </a:r>
            <a:endParaRPr lang="pt-BR" dirty="0"/>
          </a:p>
          <a:p>
            <a:pPr marL="171450" indent="-171450">
              <a:buFontTx/>
              <a:buChar char="-"/>
            </a:pPr>
            <a:r>
              <a:rPr lang="pt-BR" dirty="0"/>
              <a:t>Production flows from the bottom of wells to the wellheads at seabed, then to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platform</a:t>
            </a:r>
            <a:r>
              <a:rPr lang="pt-BR" dirty="0"/>
              <a:t> through subsea lines that can be a few miles long and have variable geometries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5A258DB-7CCB-4A8E-98C5-8DF2242B4A4E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172234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t-BR" dirty="0" err="1"/>
              <a:t>Production</a:t>
            </a:r>
            <a:r>
              <a:rPr lang="pt-BR" dirty="0"/>
              <a:t> </a:t>
            </a:r>
            <a:r>
              <a:rPr lang="pt-BR" dirty="0" err="1"/>
              <a:t>monitoring</a:t>
            </a:r>
            <a:r>
              <a:rPr lang="pt-BR" dirty="0"/>
              <a:t> as </a:t>
            </a:r>
            <a:r>
              <a:rPr lang="pt-BR" dirty="0" err="1"/>
              <a:t>viewed</a:t>
            </a:r>
            <a:r>
              <a:rPr lang="pt-BR" dirty="0"/>
              <a:t> </a:t>
            </a:r>
            <a:r>
              <a:rPr lang="pt-BR" dirty="0" err="1"/>
              <a:t>by</a:t>
            </a:r>
            <a:r>
              <a:rPr lang="pt-BR" dirty="0"/>
              <a:t> </a:t>
            </a:r>
            <a:r>
              <a:rPr lang="pt-BR" dirty="0" err="1"/>
              <a:t>reservoir</a:t>
            </a:r>
            <a:r>
              <a:rPr lang="pt-BR" dirty="0"/>
              <a:t> </a:t>
            </a:r>
            <a:r>
              <a:rPr lang="pt-BR" dirty="0" err="1"/>
              <a:t>and</a:t>
            </a:r>
            <a:r>
              <a:rPr lang="pt-BR" dirty="0"/>
              <a:t> </a:t>
            </a:r>
            <a:r>
              <a:rPr lang="pt-BR" dirty="0" err="1"/>
              <a:t>flow</a:t>
            </a:r>
            <a:r>
              <a:rPr lang="pt-BR" dirty="0"/>
              <a:t> </a:t>
            </a:r>
            <a:r>
              <a:rPr lang="pt-BR" dirty="0" err="1"/>
              <a:t>assurance</a:t>
            </a:r>
            <a:r>
              <a:rPr lang="pt-BR" dirty="0"/>
              <a:t> </a:t>
            </a:r>
            <a:r>
              <a:rPr lang="pt-BR" dirty="0" err="1"/>
              <a:t>engineering</a:t>
            </a:r>
            <a:endParaRPr lang="pt-BR" dirty="0"/>
          </a:p>
          <a:p>
            <a:pPr marL="171450" indent="-171450">
              <a:buFontTx/>
              <a:buChar char="-"/>
            </a:pPr>
            <a:r>
              <a:rPr lang="pt-BR" dirty="0"/>
              <a:t>At the platform we have measures of production rates</a:t>
            </a:r>
          </a:p>
          <a:p>
            <a:pPr marL="171450" indent="-171450">
              <a:buFontTx/>
              <a:buChar char="-"/>
            </a:pPr>
            <a:r>
              <a:rPr lang="pt-BR" dirty="0"/>
              <a:t>And also the measures of P and T in the choke valve (the one which controls production flow for each well)</a:t>
            </a:r>
          </a:p>
          <a:p>
            <a:pPr marL="171450" indent="-171450">
              <a:buFontTx/>
              <a:buChar char="-"/>
            </a:pPr>
            <a:r>
              <a:rPr lang="pt-BR" dirty="0"/>
              <a:t>At the wellheads (seabed) we have Temperature and Pressure Transducers (and one more set of control valves)</a:t>
            </a:r>
          </a:p>
          <a:p>
            <a:pPr marL="171450" indent="-171450">
              <a:buFontTx/>
              <a:buChar char="-"/>
            </a:pPr>
            <a:r>
              <a:rPr lang="pt-BR" dirty="0"/>
              <a:t>PDGs are the most important for reservoir monitoring and the more prone to fail. Their replacement is far more expensive (requiring heavy workover) indeed. </a:t>
            </a:r>
          </a:p>
          <a:p>
            <a:pPr marL="171450" indent="-171450">
              <a:buFontTx/>
              <a:buChar char="-"/>
            </a:pPr>
            <a:r>
              <a:rPr lang="pt-BR" dirty="0"/>
              <a:t>That’s the motivation for our work as we estimate the values of the downhole pressure.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5A258DB-7CCB-4A8E-98C5-8DF2242B4A4E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803704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t-BR" dirty="0"/>
              <a:t>-</a:t>
            </a:r>
            <a:r>
              <a:rPr lang="pt-BR" dirty="0" err="1"/>
              <a:t>It’s</a:t>
            </a:r>
            <a:r>
              <a:rPr lang="pt-BR" dirty="0"/>
              <a:t> a </a:t>
            </a:r>
            <a:r>
              <a:rPr lang="pt-BR" dirty="0" err="1"/>
              <a:t>challenging</a:t>
            </a:r>
            <a:r>
              <a:rPr lang="pt-BR" dirty="0"/>
              <a:t> </a:t>
            </a:r>
            <a:r>
              <a:rPr lang="pt-BR" dirty="0" err="1"/>
              <a:t>task</a:t>
            </a:r>
            <a:r>
              <a:rPr lang="pt-BR" dirty="0"/>
              <a:t> </a:t>
            </a:r>
            <a:r>
              <a:rPr lang="pt-BR" dirty="0" err="1"/>
              <a:t>because</a:t>
            </a:r>
            <a:r>
              <a:rPr lang="pt-BR" dirty="0"/>
              <a:t> </a:t>
            </a:r>
            <a:r>
              <a:rPr lang="pt-BR" dirty="0" err="1"/>
              <a:t>we</a:t>
            </a:r>
            <a:r>
              <a:rPr lang="pt-BR" dirty="0"/>
              <a:t> are </a:t>
            </a:r>
            <a:r>
              <a:rPr lang="pt-BR" dirty="0" err="1"/>
              <a:t>dealing</a:t>
            </a:r>
            <a:r>
              <a:rPr lang="pt-BR" dirty="0"/>
              <a:t> </a:t>
            </a:r>
            <a:r>
              <a:rPr lang="pt-BR" dirty="0" err="1"/>
              <a:t>with</a:t>
            </a:r>
            <a:r>
              <a:rPr lang="pt-BR" dirty="0"/>
              <a:t> </a:t>
            </a:r>
            <a:r>
              <a:rPr lang="pt-BR" dirty="0" err="1"/>
              <a:t>multiphase</a:t>
            </a:r>
            <a:r>
              <a:rPr lang="pt-BR" dirty="0"/>
              <a:t> </a:t>
            </a:r>
            <a:r>
              <a:rPr lang="pt-BR" dirty="0" err="1"/>
              <a:t>flow</a:t>
            </a:r>
            <a:r>
              <a:rPr lang="pt-BR" dirty="0"/>
              <a:t> (mix </a:t>
            </a:r>
            <a:r>
              <a:rPr lang="pt-BR" dirty="0" err="1"/>
              <a:t>of</a:t>
            </a:r>
            <a:r>
              <a:rPr lang="pt-BR" dirty="0"/>
              <a:t> vertical/horizontal)</a:t>
            </a:r>
          </a:p>
          <a:p>
            <a:pPr marL="0" indent="0">
              <a:buFontTx/>
              <a:buNone/>
            </a:pPr>
            <a:r>
              <a:rPr lang="pt-BR" dirty="0"/>
              <a:t>- </a:t>
            </a:r>
            <a:r>
              <a:rPr lang="pt-BR" dirty="0" err="1"/>
              <a:t>We</a:t>
            </a:r>
            <a:r>
              <a:rPr lang="pt-BR" dirty="0"/>
              <a:t> are </a:t>
            </a:r>
            <a:r>
              <a:rPr lang="pt-BR" dirty="0" err="1"/>
              <a:t>trying</a:t>
            </a:r>
            <a:r>
              <a:rPr lang="pt-BR" dirty="0"/>
              <a:t> </a:t>
            </a:r>
            <a:r>
              <a:rPr lang="pt-BR" dirty="0" err="1"/>
              <a:t>to</a:t>
            </a:r>
            <a:r>
              <a:rPr lang="pt-BR" dirty="0"/>
              <a:t> </a:t>
            </a:r>
            <a:r>
              <a:rPr lang="pt-BR" dirty="0" err="1"/>
              <a:t>fill</a:t>
            </a:r>
            <a:r>
              <a:rPr lang="pt-BR" dirty="0"/>
              <a:t> a gap </a:t>
            </a:r>
            <a:r>
              <a:rPr lang="pt-BR" dirty="0" err="1"/>
              <a:t>with</a:t>
            </a:r>
            <a:r>
              <a:rPr lang="pt-BR" dirty="0"/>
              <a:t> data-</a:t>
            </a:r>
            <a:r>
              <a:rPr lang="pt-BR" dirty="0" err="1"/>
              <a:t>driven</a:t>
            </a:r>
            <a:r>
              <a:rPr lang="pt-BR" dirty="0"/>
              <a:t> </a:t>
            </a:r>
            <a:r>
              <a:rPr lang="pt-BR" dirty="0" err="1"/>
              <a:t>methods</a:t>
            </a:r>
            <a:r>
              <a:rPr lang="pt-BR" dirty="0"/>
              <a:t>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A258DB-7CCB-4A8E-98C5-8DF2242B4A4E}" type="slidenum">
              <a:rPr lang="pt-BR" smtClean="0"/>
              <a:pPr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172234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A258DB-7CCB-4A8E-98C5-8DF2242B4A4E}" type="slidenum">
              <a:rPr lang="pt-BR" smtClean="0"/>
              <a:pPr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144088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t-BR" dirty="0" err="1"/>
              <a:t>Our</a:t>
            </a:r>
            <a:r>
              <a:rPr lang="pt-BR" dirty="0"/>
              <a:t> framework starts </a:t>
            </a:r>
            <a:r>
              <a:rPr lang="pt-BR" dirty="0" err="1"/>
              <a:t>with</a:t>
            </a:r>
            <a:r>
              <a:rPr lang="pt-BR" dirty="0"/>
              <a:t> data </a:t>
            </a:r>
            <a:r>
              <a:rPr lang="pt-BR" dirty="0" err="1"/>
              <a:t>acquisition</a:t>
            </a:r>
            <a:endParaRPr lang="pt-BR" dirty="0"/>
          </a:p>
          <a:p>
            <a:pPr marL="171450" indent="-171450">
              <a:buFontTx/>
              <a:buChar char="-"/>
            </a:pPr>
            <a:r>
              <a:rPr lang="pt-BR" dirty="0" err="1"/>
              <a:t>Proof</a:t>
            </a:r>
            <a:r>
              <a:rPr lang="pt-BR" dirty="0"/>
              <a:t> </a:t>
            </a:r>
            <a:r>
              <a:rPr lang="pt-BR" dirty="0" err="1"/>
              <a:t>of</a:t>
            </a:r>
            <a:r>
              <a:rPr lang="pt-BR" dirty="0"/>
              <a:t> </a:t>
            </a:r>
            <a:r>
              <a:rPr lang="pt-BR" dirty="0" err="1"/>
              <a:t>concept</a:t>
            </a:r>
            <a:r>
              <a:rPr lang="pt-BR" dirty="0"/>
              <a:t> </a:t>
            </a:r>
            <a:r>
              <a:rPr lang="pt-BR" dirty="0" err="1"/>
              <a:t>with</a:t>
            </a:r>
            <a:r>
              <a:rPr lang="pt-BR" dirty="0"/>
              <a:t> data </a:t>
            </a:r>
            <a:r>
              <a:rPr lang="pt-BR" dirty="0" err="1"/>
              <a:t>from</a:t>
            </a:r>
            <a:r>
              <a:rPr lang="pt-BR" dirty="0"/>
              <a:t> </a:t>
            </a:r>
            <a:r>
              <a:rPr lang="pt-BR" dirty="0" err="1"/>
              <a:t>one</a:t>
            </a:r>
            <a:r>
              <a:rPr lang="pt-BR" dirty="0"/>
              <a:t> </a:t>
            </a:r>
            <a:r>
              <a:rPr lang="pt-BR" dirty="0" err="1"/>
              <a:t>platform</a:t>
            </a:r>
            <a:r>
              <a:rPr lang="pt-BR" dirty="0"/>
              <a:t> </a:t>
            </a:r>
            <a:r>
              <a:rPr lang="pt-BR" dirty="0" err="1"/>
              <a:t>producing</a:t>
            </a:r>
            <a:r>
              <a:rPr lang="pt-BR" dirty="0"/>
              <a:t> </a:t>
            </a:r>
            <a:r>
              <a:rPr lang="pt-BR" dirty="0" err="1"/>
              <a:t>from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Brazilian</a:t>
            </a:r>
            <a:r>
              <a:rPr lang="pt-BR" dirty="0"/>
              <a:t> </a:t>
            </a:r>
            <a:r>
              <a:rPr lang="pt-BR" dirty="0" err="1"/>
              <a:t>Pre</a:t>
            </a:r>
            <a:r>
              <a:rPr lang="pt-BR" dirty="0"/>
              <a:t>-Salt </a:t>
            </a:r>
            <a:r>
              <a:rPr lang="pt-BR" dirty="0" err="1"/>
              <a:t>reservoirs</a:t>
            </a:r>
            <a:endParaRPr lang="pt-BR" dirty="0"/>
          </a:p>
          <a:p>
            <a:pPr marL="171450" indent="-171450">
              <a:buFontTx/>
              <a:buChar char="-"/>
            </a:pPr>
            <a:r>
              <a:rPr lang="pt-BR" dirty="0" err="1"/>
              <a:t>We</a:t>
            </a:r>
            <a:r>
              <a:rPr lang="pt-BR" dirty="0"/>
              <a:t> take a look </a:t>
            </a:r>
            <a:r>
              <a:rPr lang="pt-BR" dirty="0" err="1"/>
              <a:t>at</a:t>
            </a:r>
            <a:r>
              <a:rPr lang="pt-BR" dirty="0"/>
              <a:t> 11 </a:t>
            </a:r>
            <a:r>
              <a:rPr lang="pt-BR" dirty="0" err="1"/>
              <a:t>variables</a:t>
            </a:r>
            <a:r>
              <a:rPr lang="pt-BR" dirty="0"/>
              <a:t> </a:t>
            </a:r>
            <a:r>
              <a:rPr lang="pt-BR" dirty="0" err="1"/>
              <a:t>initially</a:t>
            </a:r>
            <a:endParaRPr lang="pt-BR" dirty="0"/>
          </a:p>
          <a:p>
            <a:pPr marL="171450" indent="-171450">
              <a:buFontTx/>
              <a:buChar char="-"/>
            </a:pPr>
            <a:r>
              <a:rPr lang="pt-BR" dirty="0" err="1"/>
              <a:t>Convert</a:t>
            </a:r>
            <a:r>
              <a:rPr lang="pt-BR" dirty="0"/>
              <a:t> </a:t>
            </a:r>
            <a:r>
              <a:rPr lang="pt-BR" dirty="0" err="1"/>
              <a:t>continuous</a:t>
            </a:r>
            <a:r>
              <a:rPr lang="pt-BR" dirty="0"/>
              <a:t> sensor data </a:t>
            </a:r>
            <a:r>
              <a:rPr lang="pt-BR" dirty="0" err="1"/>
              <a:t>to</a:t>
            </a:r>
            <a:r>
              <a:rPr lang="pt-BR" dirty="0"/>
              <a:t> </a:t>
            </a:r>
            <a:r>
              <a:rPr lang="pt-BR" dirty="0" err="1"/>
              <a:t>daily</a:t>
            </a:r>
            <a:r>
              <a:rPr lang="pt-BR" dirty="0"/>
              <a:t> </a:t>
            </a:r>
            <a:r>
              <a:rPr lang="pt-BR" dirty="0" err="1"/>
              <a:t>averages</a:t>
            </a:r>
            <a:r>
              <a:rPr lang="pt-BR" dirty="0"/>
              <a:t> </a:t>
            </a:r>
            <a:r>
              <a:rPr lang="pt-BR" dirty="0" err="1"/>
              <a:t>to</a:t>
            </a:r>
            <a:r>
              <a:rPr lang="pt-BR" dirty="0"/>
              <a:t> make </a:t>
            </a:r>
            <a:r>
              <a:rPr lang="pt-BR" dirty="0" err="1"/>
              <a:t>them</a:t>
            </a:r>
            <a:r>
              <a:rPr lang="pt-BR" dirty="0"/>
              <a:t> </a:t>
            </a:r>
            <a:r>
              <a:rPr lang="pt-BR" dirty="0" err="1"/>
              <a:t>compatible</a:t>
            </a:r>
            <a:r>
              <a:rPr lang="pt-BR" dirty="0"/>
              <a:t> </a:t>
            </a:r>
            <a:r>
              <a:rPr lang="pt-BR" dirty="0" err="1"/>
              <a:t>with</a:t>
            </a:r>
            <a:r>
              <a:rPr lang="pt-BR" dirty="0"/>
              <a:t> rates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A258DB-7CCB-4A8E-98C5-8DF2242B4A4E}" type="slidenum">
              <a:rPr lang="pt-BR" smtClean="0"/>
              <a:pPr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405294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t-BR" dirty="0"/>
              <a:t>Example of 3 variables (oil rate, gas-oil ratio, and BHP), showing the ranges for each well</a:t>
            </a:r>
          </a:p>
          <a:p>
            <a:pPr marL="171450" indent="-171450">
              <a:buFontTx/>
              <a:buChar char="-"/>
            </a:pPr>
            <a:r>
              <a:rPr lang="pt-BR" dirty="0" err="1"/>
              <a:t>We</a:t>
            </a:r>
            <a:r>
              <a:rPr lang="pt-BR" dirty="0"/>
              <a:t> </a:t>
            </a:r>
            <a:r>
              <a:rPr lang="pt-BR" dirty="0" err="1"/>
              <a:t>performed</a:t>
            </a:r>
            <a:r>
              <a:rPr lang="pt-BR" dirty="0"/>
              <a:t> outlier </a:t>
            </a:r>
            <a:r>
              <a:rPr lang="pt-BR" dirty="0" err="1"/>
              <a:t>removal</a:t>
            </a:r>
            <a:r>
              <a:rPr lang="pt-BR" dirty="0"/>
              <a:t> </a:t>
            </a:r>
            <a:r>
              <a:rPr lang="pt-BR" dirty="0" err="1"/>
              <a:t>and</a:t>
            </a:r>
            <a:r>
              <a:rPr lang="pt-BR" dirty="0"/>
              <a:t> </a:t>
            </a:r>
            <a:r>
              <a:rPr lang="pt-BR" dirty="0" err="1"/>
              <a:t>other</a:t>
            </a:r>
            <a:r>
              <a:rPr lang="pt-BR" dirty="0"/>
              <a:t> steps in data </a:t>
            </a:r>
            <a:r>
              <a:rPr lang="pt-BR" dirty="0" err="1"/>
              <a:t>conditioning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A258DB-7CCB-4A8E-98C5-8DF2242B4A4E}" type="slidenum">
              <a:rPr lang="pt-BR" smtClean="0"/>
              <a:pPr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770456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t-BR" dirty="0"/>
              <a:t>Following, we performed some feature engineering steps:</a:t>
            </a:r>
          </a:p>
          <a:p>
            <a:pPr marL="628650" lvl="1" indent="-171450">
              <a:buFontTx/>
              <a:buChar char="-"/>
            </a:pPr>
            <a:r>
              <a:rPr lang="pt-BR" dirty="0"/>
              <a:t>Analysis of correlations between variables</a:t>
            </a:r>
          </a:p>
          <a:p>
            <a:pPr marL="628650" lvl="1" indent="-171450">
              <a:buFontTx/>
              <a:buChar char="-"/>
            </a:pPr>
            <a:r>
              <a:rPr lang="pt-BR" dirty="0"/>
              <a:t>Normalization and posterior Distribution Analysis</a:t>
            </a:r>
          </a:p>
          <a:p>
            <a:pPr marL="628650" lvl="1" indent="-171450">
              <a:buFontTx/>
              <a:buChar char="-"/>
            </a:pPr>
            <a:r>
              <a:rPr lang="pt-BR" dirty="0"/>
              <a:t>Adjusted the Set of variables and the Timeframes to compose our input datasets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A258DB-7CCB-4A8E-98C5-8DF2242B4A4E}" type="slidenum">
              <a:rPr lang="pt-BR" smtClean="0"/>
              <a:pPr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322214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t-BR" dirty="0"/>
              <a:t>We performed N-fold cross validation segregating wells</a:t>
            </a:r>
          </a:p>
          <a:p>
            <a:pPr marL="171450" indent="-171450">
              <a:buFontTx/>
              <a:buChar char="-"/>
            </a:pPr>
            <a:r>
              <a:rPr lang="pt-BR" dirty="0"/>
              <a:t>One well used exclusively as test dataset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A258DB-7CCB-4A8E-98C5-8DF2242B4A4E}" type="slidenum">
              <a:rPr lang="pt-BR" smtClean="0"/>
              <a:pPr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405063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7C7FC1-374E-1192-A903-EA88CF565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C3965E7-EDE3-D1F1-518B-E4260F3EB9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F5A43313-DAD1-7E52-0CF4-865160B944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64DF535F-9E42-257F-1B56-3FC7659ED53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D5D67B9C-B739-136B-BE7A-5D865BB577F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F4CDA7D2-CB9E-AA8A-9786-5B0DE6141A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20935196-898A-DA99-EEED-3F4BF3182E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59ECAC35-54EF-2A5B-21F4-E0D2EBDB4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DFA94-406B-4B9B-B9BD-24C0005C73A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043254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9BE601-862A-BE18-8784-A661646B4E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B8174440-7033-C9BC-BB5C-4A3B0931BA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350A02A8-6F90-A15A-9D7E-26187F7540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619A43AF-CD68-A432-DC34-D3F4A6414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DFA94-406B-4B9B-B9BD-24C0005C73A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101551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8BBA8624-04B5-7BDB-29BA-5547C1537E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AD8B8D8F-7C8B-20B2-23F2-6DEA5933A8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B407BD58-0F42-EA14-8D27-5DFD1EF31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DFA94-406B-4B9B-B9BD-24C0005C73A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409773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3AD4D1B-B50B-A8D7-A662-49DF9DAB1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EF7C0A1-F31B-963D-7EDE-27866130D2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268F087-8940-177A-9317-0D9A2CD7EE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103479F8-14F6-A619-9C89-26D73D68EA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FA691F6-1E8F-C354-C346-895856B4A9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A8F5733-D656-64AA-D40A-EC56F44054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DFA94-406B-4B9B-B9BD-24C0005C73A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330662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3B7154-2366-BFB4-6A08-9B5964BBF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E59F50A9-5A44-B04B-50CA-DB37DBD011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E333CC4-DE91-EC3B-18E0-4BD3A5A61D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09D0D3C-0C06-FA7C-F333-C11087463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FF02886-91D1-2195-B14D-E12821D69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DFA94-406B-4B9B-B9BD-24C0005C73A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719099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773490A1-EDBA-D5DC-C745-951C9E006A6D}"/>
              </a:ext>
            </a:extLst>
          </p:cNvPr>
          <p:cNvCxnSpPr>
            <a:cxnSpLocks/>
          </p:cNvCxnSpPr>
          <p:nvPr userDrawn="1"/>
        </p:nvCxnSpPr>
        <p:spPr>
          <a:xfrm>
            <a:off x="0" y="836712"/>
            <a:ext cx="12192000" cy="0"/>
          </a:xfrm>
          <a:prstGeom prst="line">
            <a:avLst/>
          </a:prstGeom>
          <a:ln w="63500">
            <a:solidFill>
              <a:srgbClr val="23A6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16494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941114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773490A1-EDBA-D5DC-C745-951C9E006A6D}"/>
              </a:ext>
            </a:extLst>
          </p:cNvPr>
          <p:cNvCxnSpPr>
            <a:cxnSpLocks/>
          </p:cNvCxnSpPr>
          <p:nvPr userDrawn="1"/>
        </p:nvCxnSpPr>
        <p:spPr>
          <a:xfrm>
            <a:off x="0" y="836712"/>
            <a:ext cx="12192000" cy="0"/>
          </a:xfrm>
          <a:prstGeom prst="line">
            <a:avLst/>
          </a:prstGeom>
          <a:ln w="63500">
            <a:solidFill>
              <a:srgbClr val="23A6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44716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5164D007-C93A-4E9C-4436-CE6F3AB6B4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11300CE-41EF-C7C6-D576-CF46B4F90E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4441CEA-0325-1978-B9D6-6AF5D2AEFC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ED97B3A-4655-74FE-81BE-26DCDF5DDA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A8D2F3A-F168-2773-F227-B9DF7D84A6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CFDFA94-406B-4B9B-B9BD-24C0005C73A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127373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54" r:id="rId2"/>
    <p:sldLayoutId id="2147483655" r:id="rId3"/>
    <p:sldLayoutId id="2147483656" r:id="rId4"/>
    <p:sldLayoutId id="2147483658" r:id="rId5"/>
    <p:sldLayoutId id="2147483660" r:id="rId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09600" y="1600203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19D8CF-8DEC-4D9F-84EE-ADF04DFF3391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645917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4" r:id="rId2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0.emf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chart" Target="../charts/chart1.xml"/><Relationship Id="rId9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mailto:matfernan@petrobras.com.br" TargetMode="External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.png"/><Relationship Id="rId4" Type="http://schemas.openxmlformats.org/officeDocument/2006/relationships/image" Target="../media/image5.gi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.jp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.png"/><Relationship Id="rId5" Type="http://schemas.openxmlformats.org/officeDocument/2006/relationships/image" Target="../media/image7.jpg"/><Relationship Id="rId4" Type="http://schemas.openxmlformats.org/officeDocument/2006/relationships/hyperlink" Target="https://www.petro-online.com/news/flow-level-pressure/12/mccrometer/v-cone-flow-meter-helps-fpso-vessels-shed-weight-and-save-space-for-big-cost-savings/5846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link.springer.com/chapter/10.1007/978-3-319-58718-9_4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75637" y="0"/>
            <a:ext cx="8316416" cy="6858000"/>
          </a:xfrm>
          <a:prstGeom prst="rect">
            <a:avLst/>
          </a:prstGeom>
          <a:solidFill>
            <a:srgbClr val="1094AB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Rectangle 9"/>
          <p:cNvSpPr/>
          <p:nvPr/>
        </p:nvSpPr>
        <p:spPr>
          <a:xfrm>
            <a:off x="977153" y="0"/>
            <a:ext cx="11214847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4" name="Picture 11" descr="C:\Users\Cleyton Carneiro\Desktop\Untitled-1.g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7174" y="5911713"/>
            <a:ext cx="1162360" cy="47804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5" name="Text Box 29"/>
          <p:cNvSpPr txBox="1">
            <a:spLocks noChangeArrowheads="1"/>
          </p:cNvSpPr>
          <p:nvPr/>
        </p:nvSpPr>
        <p:spPr bwMode="auto">
          <a:xfrm>
            <a:off x="1343473" y="3711363"/>
            <a:ext cx="10653235" cy="1077218"/>
          </a:xfrm>
          <a:prstGeom prst="rect">
            <a:avLst/>
          </a:prstGeom>
          <a:solidFill>
            <a:srgbClr val="C0C0C0">
              <a:alpha val="0"/>
            </a:srgbClr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MSc. Mateus de Araujo Fernandes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Prof. Dr. Marcio Augusto Sampaio Pinto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Prof. Dr. Eduardo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Gildin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1411112" y="5108977"/>
            <a:ext cx="10532719" cy="27571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pt-B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Miami, </a:t>
            </a:r>
            <a:r>
              <a:rPr kumimoji="0" lang="pt-BR" altLang="pt-BR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December</a:t>
            </a:r>
            <a:r>
              <a:rPr kumimoji="0" lang="pt-BR" altLang="pt-B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2024</a:t>
            </a:r>
          </a:p>
        </p:txBody>
      </p:sp>
      <p:sp>
        <p:nvSpPr>
          <p:cNvPr id="15" name="Text Box 29"/>
          <p:cNvSpPr txBox="1">
            <a:spLocks noChangeArrowheads="1"/>
          </p:cNvSpPr>
          <p:nvPr/>
        </p:nvSpPr>
        <p:spPr bwMode="auto">
          <a:xfrm>
            <a:off x="1343473" y="2071679"/>
            <a:ext cx="10653236" cy="1167371"/>
          </a:xfrm>
          <a:prstGeom prst="rect">
            <a:avLst/>
          </a:prstGeom>
          <a:solidFill>
            <a:srgbClr val="C0C0C0">
              <a:alpha val="0"/>
            </a:srgbClr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Data-driven Estimation of Flowing Bottom-Hole Pressure in Petroleum Wells using Long Short-Term Memory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2169F70-C1C5-6358-6C1F-3EDE61B330A8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767827" y="5857818"/>
            <a:ext cx="1086028" cy="916236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2D271FDB-D2D4-27D4-2F57-B384E8606713}"/>
              </a:ext>
            </a:extLst>
          </p:cNvPr>
          <p:cNvSpPr txBox="1"/>
          <p:nvPr/>
        </p:nvSpPr>
        <p:spPr>
          <a:xfrm>
            <a:off x="5467137" y="6448746"/>
            <a:ext cx="22624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latin typeface="Arial Nova" panose="020B0504020202020204" pitchFamily="34" charset="0"/>
              </a:rPr>
              <a:t>Universidade de São Paulo</a:t>
            </a:r>
          </a:p>
        </p:txBody>
      </p:sp>
      <p:pic>
        <p:nvPicPr>
          <p:cNvPr id="20" name="Imagem 19" descr="Uma imagem contendo Código QR&#10;&#10;Descrição gerada automaticamente">
            <a:extLst>
              <a:ext uri="{FF2B5EF4-FFF2-40B4-BE49-F238E27FC236}">
                <a16:creationId xmlns:a16="http://schemas.microsoft.com/office/drawing/2014/main" id="{A0346FD5-2D00-7F5A-CB68-1AC8CB9EB6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8067" y="5906128"/>
            <a:ext cx="1379274" cy="819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1033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ângulo 15">
            <a:extLst>
              <a:ext uri="{FF2B5EF4-FFF2-40B4-BE49-F238E27FC236}">
                <a16:creationId xmlns:a16="http://schemas.microsoft.com/office/drawing/2014/main" id="{D4AABCF7-AE62-9A5C-0D09-39D0F06F4E17}"/>
              </a:ext>
            </a:extLst>
          </p:cNvPr>
          <p:cNvSpPr/>
          <p:nvPr/>
        </p:nvSpPr>
        <p:spPr>
          <a:xfrm>
            <a:off x="0" y="876300"/>
            <a:ext cx="2809875" cy="59817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0D972C89-4DCB-B2D0-13D9-DFDE5AD51811}"/>
              </a:ext>
            </a:extLst>
          </p:cNvPr>
          <p:cNvSpPr txBox="1"/>
          <p:nvPr/>
        </p:nvSpPr>
        <p:spPr>
          <a:xfrm>
            <a:off x="374224" y="118373"/>
            <a:ext cx="79928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Machine Learning Models</a:t>
            </a: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C17F6130-EBEC-D581-7FEC-B74296C1F803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7744" y="1584014"/>
            <a:ext cx="2588961" cy="4012428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C143E606-DC2E-4894-6915-474DE76384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0273" y="3077808"/>
            <a:ext cx="1719867" cy="1578684"/>
          </a:xfrm>
          <a:prstGeom prst="rect">
            <a:avLst/>
          </a:prstGeom>
        </p:spPr>
      </p:pic>
      <p:pic>
        <p:nvPicPr>
          <p:cNvPr id="13" name="Imagem 12" descr="Interface gráfica do usuário, Diagrama&#10;&#10;Descrição gerada automaticamente">
            <a:extLst>
              <a:ext uri="{FF2B5EF4-FFF2-40B4-BE49-F238E27FC236}">
                <a16:creationId xmlns:a16="http://schemas.microsoft.com/office/drawing/2014/main" id="{01D2A224-255C-4C74-45D4-753860FE03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0" r="5121"/>
          <a:stretch/>
        </p:blipFill>
        <p:spPr>
          <a:xfrm>
            <a:off x="6079775" y="4881914"/>
            <a:ext cx="2400862" cy="1578684"/>
          </a:xfrm>
          <a:prstGeom prst="rect">
            <a:avLst/>
          </a:prstGeom>
        </p:spPr>
      </p:pic>
      <p:pic>
        <p:nvPicPr>
          <p:cNvPr id="17" name="Imagem 16" descr="Gráfico, Gráfico de dispersão&#10;&#10;Descrição gerada automaticamente">
            <a:extLst>
              <a:ext uri="{FF2B5EF4-FFF2-40B4-BE49-F238E27FC236}">
                <a16:creationId xmlns:a16="http://schemas.microsoft.com/office/drawing/2014/main" id="{EF48EBB6-0F7A-891D-4877-4868979BB0F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19" b="7491"/>
          <a:stretch/>
        </p:blipFill>
        <p:spPr>
          <a:xfrm>
            <a:off x="6582466" y="1256281"/>
            <a:ext cx="1397753" cy="1422570"/>
          </a:xfrm>
          <a:prstGeom prst="rect">
            <a:avLst/>
          </a:prstGeom>
        </p:spPr>
      </p:pic>
      <p:sp>
        <p:nvSpPr>
          <p:cNvPr id="18" name="CaixaDeTexto 17">
            <a:extLst>
              <a:ext uri="{FF2B5EF4-FFF2-40B4-BE49-F238E27FC236}">
                <a16:creationId xmlns:a16="http://schemas.microsoft.com/office/drawing/2014/main" id="{2480A227-C145-EF1C-3C38-E0A9A7961656}"/>
              </a:ext>
            </a:extLst>
          </p:cNvPr>
          <p:cNvSpPr txBox="1"/>
          <p:nvPr/>
        </p:nvSpPr>
        <p:spPr>
          <a:xfrm>
            <a:off x="3578100" y="1771017"/>
            <a:ext cx="22235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chemeClr val="accent4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Ridge </a:t>
            </a:r>
            <a:r>
              <a:rPr lang="pt-BR" sz="2000" b="1" dirty="0" err="1">
                <a:solidFill>
                  <a:schemeClr val="accent4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Regression</a:t>
            </a:r>
            <a:endParaRPr lang="pt-BR" sz="2000" b="1" dirty="0">
              <a:solidFill>
                <a:schemeClr val="accent4">
                  <a:lumMod val="5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33DAF2AE-FA2A-9ED9-0DE6-5D6F426EF04C}"/>
              </a:ext>
            </a:extLst>
          </p:cNvPr>
          <p:cNvSpPr txBox="1"/>
          <p:nvPr/>
        </p:nvSpPr>
        <p:spPr>
          <a:xfrm>
            <a:off x="3577484" y="3590228"/>
            <a:ext cx="22235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chemeClr val="accent4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MLP Network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E70D65F4-E737-CF6D-F160-401BDB9B9327}"/>
              </a:ext>
            </a:extLst>
          </p:cNvPr>
          <p:cNvSpPr txBox="1"/>
          <p:nvPr/>
        </p:nvSpPr>
        <p:spPr>
          <a:xfrm>
            <a:off x="3584386" y="5471201"/>
            <a:ext cx="22235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chemeClr val="accent4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LSTM Network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239C8377-FA06-FAB8-8C66-F5D0FA988073}"/>
              </a:ext>
            </a:extLst>
          </p:cNvPr>
          <p:cNvSpPr txBox="1"/>
          <p:nvPr/>
        </p:nvSpPr>
        <p:spPr>
          <a:xfrm>
            <a:off x="9119417" y="1779736"/>
            <a:ext cx="18616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α</a:t>
            </a:r>
            <a:r>
              <a:rPr lang="pt-BR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[0.1 – 1.0]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426312C3-FCCB-2341-186C-D579C3D0A015}"/>
              </a:ext>
            </a:extLst>
          </p:cNvPr>
          <p:cNvSpPr txBox="1"/>
          <p:nvPr/>
        </p:nvSpPr>
        <p:spPr>
          <a:xfrm>
            <a:off x="9119417" y="3359396"/>
            <a:ext cx="299117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layers</a:t>
            </a:r>
            <a:r>
              <a:rPr lang="pt-BR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[1 – 2]</a:t>
            </a:r>
          </a:p>
          <a:p>
            <a:r>
              <a:rPr lang="pt-BR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neurons</a:t>
            </a:r>
            <a:r>
              <a:rPr lang="pt-BR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[10 – 100]</a:t>
            </a:r>
          </a:p>
          <a:p>
            <a:r>
              <a:rPr lang="pt-BR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activations</a:t>
            </a:r>
            <a:r>
              <a:rPr lang="pt-BR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[linear, </a:t>
            </a:r>
            <a:r>
              <a:rPr lang="pt-BR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relu</a:t>
            </a:r>
            <a:r>
              <a:rPr lang="pt-BR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pt-BR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tanh</a:t>
            </a:r>
            <a:r>
              <a:rPr lang="pt-BR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F6DC1038-F6AC-C8CB-9006-44638C0A8847}"/>
              </a:ext>
            </a:extLst>
          </p:cNvPr>
          <p:cNvSpPr txBox="1"/>
          <p:nvPr/>
        </p:nvSpPr>
        <p:spPr>
          <a:xfrm>
            <a:off x="9119417" y="5240369"/>
            <a:ext cx="299117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elements</a:t>
            </a:r>
            <a:r>
              <a:rPr lang="pt-BR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[10 – 200]</a:t>
            </a:r>
          </a:p>
          <a:p>
            <a:r>
              <a:rPr lang="pt-BR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timesteps</a:t>
            </a:r>
            <a:r>
              <a:rPr lang="pt-BR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[3 – 15]</a:t>
            </a:r>
          </a:p>
          <a:p>
            <a:r>
              <a:rPr lang="pt-BR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activations</a:t>
            </a:r>
            <a:r>
              <a:rPr lang="pt-BR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[linear, </a:t>
            </a:r>
            <a:r>
              <a:rPr lang="pt-BR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relu</a:t>
            </a:r>
            <a:r>
              <a:rPr lang="pt-BR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pt-BR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tanh</a:t>
            </a:r>
            <a:r>
              <a:rPr lang="pt-BR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  <p:sp>
        <p:nvSpPr>
          <p:cNvPr id="26" name="Chave Esquerda 25">
            <a:extLst>
              <a:ext uri="{FF2B5EF4-FFF2-40B4-BE49-F238E27FC236}">
                <a16:creationId xmlns:a16="http://schemas.microsoft.com/office/drawing/2014/main" id="{4EE21BD8-0CD9-1260-61F5-B0C63DA541B6}"/>
              </a:ext>
            </a:extLst>
          </p:cNvPr>
          <p:cNvSpPr/>
          <p:nvPr/>
        </p:nvSpPr>
        <p:spPr>
          <a:xfrm>
            <a:off x="9009776" y="1621089"/>
            <a:ext cx="109641" cy="655847"/>
          </a:xfrm>
          <a:prstGeom prst="leftBrace">
            <a:avLst/>
          </a:prstGeom>
          <a:ln w="952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Chave Esquerda 26">
            <a:extLst>
              <a:ext uri="{FF2B5EF4-FFF2-40B4-BE49-F238E27FC236}">
                <a16:creationId xmlns:a16="http://schemas.microsoft.com/office/drawing/2014/main" id="{D18CC83F-B86E-FA87-6F61-94F680979A76}"/>
              </a:ext>
            </a:extLst>
          </p:cNvPr>
          <p:cNvSpPr/>
          <p:nvPr/>
        </p:nvSpPr>
        <p:spPr>
          <a:xfrm>
            <a:off x="9009776" y="3462359"/>
            <a:ext cx="109641" cy="655847"/>
          </a:xfrm>
          <a:prstGeom prst="leftBrace">
            <a:avLst/>
          </a:prstGeom>
          <a:ln w="952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Chave Esquerda 27">
            <a:extLst>
              <a:ext uri="{FF2B5EF4-FFF2-40B4-BE49-F238E27FC236}">
                <a16:creationId xmlns:a16="http://schemas.microsoft.com/office/drawing/2014/main" id="{76EE595A-C804-BBE3-90EF-641F4220543E}"/>
              </a:ext>
            </a:extLst>
          </p:cNvPr>
          <p:cNvSpPr/>
          <p:nvPr/>
        </p:nvSpPr>
        <p:spPr>
          <a:xfrm>
            <a:off x="9009776" y="5343332"/>
            <a:ext cx="109641" cy="655847"/>
          </a:xfrm>
          <a:prstGeom prst="leftBrace">
            <a:avLst/>
          </a:prstGeom>
          <a:ln w="952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B018F33-6E34-42AB-94C4-703EE80146BC}"/>
              </a:ext>
            </a:extLst>
          </p:cNvPr>
          <p:cNvSpPr txBox="1"/>
          <p:nvPr/>
        </p:nvSpPr>
        <p:spPr>
          <a:xfrm>
            <a:off x="11776841" y="6586326"/>
            <a:ext cx="4151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67028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0D972C89-4DCB-B2D0-13D9-DFDE5AD51811}"/>
              </a:ext>
            </a:extLst>
          </p:cNvPr>
          <p:cNvSpPr txBox="1"/>
          <p:nvPr/>
        </p:nvSpPr>
        <p:spPr>
          <a:xfrm>
            <a:off x="374223" y="118373"/>
            <a:ext cx="107965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Performance </a:t>
            </a:r>
            <a:r>
              <a:rPr lang="pt-BR" sz="36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after</a:t>
            </a:r>
            <a:r>
              <a:rPr lang="pt-BR" sz="3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36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Hyperparameter</a:t>
            </a:r>
            <a:r>
              <a:rPr lang="pt-BR" sz="3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36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Tuning</a:t>
            </a:r>
            <a:endParaRPr lang="pt-BR" sz="36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CB092FA8-D62C-AB14-84EF-CBBE87CEB79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7138" r="35204" b="8571"/>
          <a:stretch/>
        </p:blipFill>
        <p:spPr>
          <a:xfrm>
            <a:off x="4539071" y="4752906"/>
            <a:ext cx="3113851" cy="1686775"/>
          </a:xfrm>
          <a:prstGeom prst="rect">
            <a:avLst/>
          </a:prstGeom>
        </p:spPr>
      </p:pic>
      <p:graphicFrame>
        <p:nvGraphicFramePr>
          <p:cNvPr id="7" name="Gráfico 6">
            <a:extLst>
              <a:ext uri="{FF2B5EF4-FFF2-40B4-BE49-F238E27FC236}">
                <a16:creationId xmlns:a16="http://schemas.microsoft.com/office/drawing/2014/main" id="{AC81EF60-85F6-A10C-FE08-C0BFDB186C7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28464137"/>
              </p:ext>
            </p:extLst>
          </p:nvPr>
        </p:nvGraphicFramePr>
        <p:xfrm>
          <a:off x="2376900" y="1651548"/>
          <a:ext cx="7438195" cy="28396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B4C4AAA-F21C-493F-93E8-228837FBB743}"/>
              </a:ext>
            </a:extLst>
          </p:cNvPr>
          <p:cNvSpPr txBox="1"/>
          <p:nvPr/>
        </p:nvSpPr>
        <p:spPr>
          <a:xfrm>
            <a:off x="11776841" y="6586326"/>
            <a:ext cx="4151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11</a:t>
            </a:r>
          </a:p>
        </p:txBody>
      </p: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E6ED2121-BD9F-8748-B910-B3C2F7B92BE7}"/>
              </a:ext>
            </a:extLst>
          </p:cNvPr>
          <p:cNvGrpSpPr/>
          <p:nvPr/>
        </p:nvGrpSpPr>
        <p:grpSpPr>
          <a:xfrm>
            <a:off x="8585567" y="4421626"/>
            <a:ext cx="3279913" cy="2164700"/>
            <a:chOff x="8597142" y="4585191"/>
            <a:chExt cx="3279913" cy="2164700"/>
          </a:xfrm>
        </p:grpSpPr>
        <p:sp>
          <p:nvSpPr>
            <p:cNvPr id="4" name="CaixaDeTexto 3">
              <a:extLst>
                <a:ext uri="{FF2B5EF4-FFF2-40B4-BE49-F238E27FC236}">
                  <a16:creationId xmlns:a16="http://schemas.microsoft.com/office/drawing/2014/main" id="{2181028A-6F25-5140-A3FE-D2CF9EEE5203}"/>
                </a:ext>
              </a:extLst>
            </p:cNvPr>
            <p:cNvSpPr txBox="1"/>
            <p:nvPr/>
          </p:nvSpPr>
          <p:spPr>
            <a:xfrm>
              <a:off x="8983385" y="4585191"/>
              <a:ext cx="2893670" cy="21544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1200"/>
                </a:spcAft>
              </a:pPr>
              <a:r>
                <a:rPr lang="pt-BR" sz="1400" dirty="0" err="1"/>
                <a:t>Oil</a:t>
              </a:r>
              <a:r>
                <a:rPr lang="pt-BR" sz="1400" dirty="0"/>
                <a:t> Rate    </a:t>
              </a:r>
            </a:p>
            <a:p>
              <a:pPr>
                <a:spcAft>
                  <a:spcPts val="1200"/>
                </a:spcAft>
              </a:pPr>
              <a:r>
                <a:rPr lang="pt-BR" sz="1400" dirty="0" err="1"/>
                <a:t>Gas</a:t>
              </a:r>
              <a:r>
                <a:rPr lang="pt-BR" sz="1400" dirty="0"/>
                <a:t> Rate</a:t>
              </a:r>
            </a:p>
            <a:p>
              <a:pPr>
                <a:spcAft>
                  <a:spcPts val="1200"/>
                </a:spcAft>
              </a:pPr>
              <a:r>
                <a:rPr lang="pt-BR" sz="1400" dirty="0" err="1"/>
                <a:t>Choke</a:t>
              </a:r>
              <a:r>
                <a:rPr lang="pt-BR" sz="1400" dirty="0"/>
                <a:t> Op.</a:t>
              </a:r>
            </a:p>
            <a:p>
              <a:pPr>
                <a:spcAft>
                  <a:spcPts val="1200"/>
                </a:spcAft>
              </a:pPr>
              <a:r>
                <a:rPr lang="pt-BR" sz="1400" dirty="0" err="1"/>
                <a:t>Choke</a:t>
              </a:r>
              <a:r>
                <a:rPr lang="pt-BR" sz="1400" dirty="0"/>
                <a:t> </a:t>
              </a:r>
              <a:r>
                <a:rPr lang="pt-BR" sz="1400" dirty="0" err="1"/>
                <a:t>Pressure</a:t>
              </a:r>
              <a:endParaRPr lang="pt-BR" sz="1400" dirty="0"/>
            </a:p>
            <a:p>
              <a:pPr>
                <a:spcAft>
                  <a:spcPts val="1200"/>
                </a:spcAft>
              </a:pPr>
              <a:r>
                <a:rPr lang="pt-BR" sz="1400" dirty="0" err="1"/>
                <a:t>Wellhead</a:t>
              </a:r>
              <a:r>
                <a:rPr lang="pt-BR" sz="1400" dirty="0"/>
                <a:t> </a:t>
              </a:r>
              <a:r>
                <a:rPr lang="pt-BR" sz="1400" dirty="0" err="1"/>
                <a:t>Pressure</a:t>
              </a:r>
              <a:endParaRPr lang="pt-BR" sz="1400" dirty="0"/>
            </a:p>
            <a:p>
              <a:pPr>
                <a:spcAft>
                  <a:spcPts val="1200"/>
                </a:spcAft>
              </a:pPr>
              <a:r>
                <a:rPr lang="pt-BR" sz="1400" dirty="0" err="1"/>
                <a:t>Wellhead</a:t>
              </a:r>
              <a:r>
                <a:rPr lang="pt-BR" sz="1400" dirty="0"/>
                <a:t> </a:t>
              </a:r>
              <a:r>
                <a:rPr lang="pt-BR" sz="1400" dirty="0" err="1"/>
                <a:t>Temperature</a:t>
              </a:r>
              <a:endParaRPr lang="pt-BR" sz="1400" dirty="0"/>
            </a:p>
          </p:txBody>
        </p:sp>
        <p:pic>
          <p:nvPicPr>
            <p:cNvPr id="6" name="Imagem 5">
              <a:extLst>
                <a:ext uri="{FF2B5EF4-FFF2-40B4-BE49-F238E27FC236}">
                  <a16:creationId xmlns:a16="http://schemas.microsoft.com/office/drawing/2014/main" id="{FA4F96A3-8ED8-B48B-AFE9-DF5DD9B9EC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1856" t="23400" r="30345" b="27314"/>
            <a:stretch/>
          </p:blipFill>
          <p:spPr>
            <a:xfrm>
              <a:off x="8668440" y="4595160"/>
              <a:ext cx="239066" cy="336650"/>
            </a:xfrm>
            <a:prstGeom prst="rect">
              <a:avLst/>
            </a:prstGeom>
          </p:spPr>
        </p:pic>
        <p:pic>
          <p:nvPicPr>
            <p:cNvPr id="8" name="Imagem 7" descr="Logotipo&#10;&#10;Descrição gerada automaticamente">
              <a:extLst>
                <a:ext uri="{FF2B5EF4-FFF2-40B4-BE49-F238E27FC236}">
                  <a16:creationId xmlns:a16="http://schemas.microsoft.com/office/drawing/2014/main" id="{DCED8C32-FCE0-D82B-1772-AD0258C5DD6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54044" y="4978110"/>
              <a:ext cx="267857" cy="267857"/>
            </a:xfrm>
            <a:prstGeom prst="rect">
              <a:avLst/>
            </a:prstGeom>
          </p:spPr>
        </p:pic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4FBA6B3A-E3B0-6E48-5B52-2482023E2A8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597142" y="5662409"/>
              <a:ext cx="386243" cy="333277"/>
            </a:xfrm>
            <a:prstGeom prst="rect">
              <a:avLst/>
            </a:prstGeom>
          </p:spPr>
        </p:pic>
        <p:pic>
          <p:nvPicPr>
            <p:cNvPr id="10" name="Imagem 9">
              <a:extLst>
                <a:ext uri="{FF2B5EF4-FFF2-40B4-BE49-F238E27FC236}">
                  <a16:creationId xmlns:a16="http://schemas.microsoft.com/office/drawing/2014/main" id="{429CCEFE-E401-F3E0-CBCF-060F41360F6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597142" y="6067650"/>
              <a:ext cx="386243" cy="333277"/>
            </a:xfrm>
            <a:prstGeom prst="rect">
              <a:avLst/>
            </a:prstGeom>
          </p:spPr>
        </p:pic>
        <p:pic>
          <p:nvPicPr>
            <p:cNvPr id="12" name="Imagem 11">
              <a:extLst>
                <a:ext uri="{FF2B5EF4-FFF2-40B4-BE49-F238E27FC236}">
                  <a16:creationId xmlns:a16="http://schemas.microsoft.com/office/drawing/2014/main" id="{97BEDD7A-B78A-6169-A617-0D88B4F3D0C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702360" y="6416614"/>
              <a:ext cx="223151" cy="333277"/>
            </a:xfrm>
            <a:prstGeom prst="rect">
              <a:avLst/>
            </a:prstGeom>
          </p:spPr>
        </p:pic>
        <p:pic>
          <p:nvPicPr>
            <p:cNvPr id="14" name="Imagem 13">
              <a:extLst>
                <a:ext uri="{FF2B5EF4-FFF2-40B4-BE49-F238E27FC236}">
                  <a16:creationId xmlns:a16="http://schemas.microsoft.com/office/drawing/2014/main" id="{2D1C6638-F851-39E5-D8CF-669DAB3280A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676164" y="5312270"/>
              <a:ext cx="269281" cy="2678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93060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FFED9FD6-A240-D80A-80C3-73BF7AF15D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1325" y="954162"/>
            <a:ext cx="8291366" cy="3055071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0D972C89-4DCB-B2D0-13D9-DFDE5AD51811}"/>
              </a:ext>
            </a:extLst>
          </p:cNvPr>
          <p:cNvSpPr txBox="1"/>
          <p:nvPr/>
        </p:nvSpPr>
        <p:spPr>
          <a:xfrm>
            <a:off x="374224" y="118373"/>
            <a:ext cx="79928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Results</a:t>
            </a:r>
            <a:r>
              <a:rPr lang="pt-BR" sz="3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pt-BR" sz="36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Well</a:t>
            </a:r>
            <a:r>
              <a:rPr lang="pt-BR" sz="3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P-2</a:t>
            </a:r>
          </a:p>
        </p:txBody>
      </p:sp>
      <p:pic>
        <p:nvPicPr>
          <p:cNvPr id="3073" name="Imagem 8">
            <a:extLst>
              <a:ext uri="{FF2B5EF4-FFF2-40B4-BE49-F238E27FC236}">
                <a16:creationId xmlns:a16="http://schemas.microsoft.com/office/drawing/2014/main" id="{DBBD39B9-86F8-76F6-819B-E13F850118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99" b="2515"/>
          <a:stretch>
            <a:fillRect/>
          </a:stretch>
        </p:blipFill>
        <p:spPr bwMode="auto">
          <a:xfrm>
            <a:off x="1719417" y="4170297"/>
            <a:ext cx="8779558" cy="2505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3786583-6B0C-DBA8-D1EE-37532A50AC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CBD9FEDD-C8DF-C3ED-7568-F4487CA216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3241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D0E61883-6D46-4092-0B14-2FF8CFCB32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6263" y="387032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10C31A-26D4-4B4D-955D-DE94E3D37172}"/>
              </a:ext>
            </a:extLst>
          </p:cNvPr>
          <p:cNvSpPr txBox="1"/>
          <p:nvPr/>
        </p:nvSpPr>
        <p:spPr>
          <a:xfrm>
            <a:off x="11776841" y="6586326"/>
            <a:ext cx="4151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3066642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>
            <a:extLst>
              <a:ext uri="{FF2B5EF4-FFF2-40B4-BE49-F238E27FC236}">
                <a16:creationId xmlns:a16="http://schemas.microsoft.com/office/drawing/2014/main" id="{A4121EB6-24B9-43F7-1C55-2FBF4F10C7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8933" y="919182"/>
            <a:ext cx="8414133" cy="3116988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0D972C89-4DCB-B2D0-13D9-DFDE5AD51811}"/>
              </a:ext>
            </a:extLst>
          </p:cNvPr>
          <p:cNvSpPr txBox="1"/>
          <p:nvPr/>
        </p:nvSpPr>
        <p:spPr>
          <a:xfrm>
            <a:off x="374224" y="118373"/>
            <a:ext cx="79928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Results</a:t>
            </a:r>
            <a:r>
              <a:rPr lang="pt-BR" sz="3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pt-BR" sz="36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Well</a:t>
            </a:r>
            <a:r>
              <a:rPr lang="pt-BR" sz="3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P-46 (</a:t>
            </a:r>
            <a:r>
              <a:rPr lang="pt-BR" sz="3600" b="1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Blind </a:t>
            </a:r>
            <a:r>
              <a:rPr lang="pt-BR" sz="3600" b="1" dirty="0" err="1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test</a:t>
            </a:r>
            <a:r>
              <a:rPr lang="pt-BR" sz="3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3786583-6B0C-DBA8-D1EE-37532A50AC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CBD9FEDD-C8DF-C3ED-7568-F4487CA216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3241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D0E61883-6D46-4092-0B14-2FF8CFCB32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6263" y="387032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pic>
        <p:nvPicPr>
          <p:cNvPr id="5121" name="Picture 1">
            <a:extLst>
              <a:ext uri="{FF2B5EF4-FFF2-40B4-BE49-F238E27FC236}">
                <a16:creationId xmlns:a16="http://schemas.microsoft.com/office/drawing/2014/main" id="{ED9E49F7-D159-9553-3F61-49E9587EDB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8933" y="4177829"/>
            <a:ext cx="8830835" cy="2598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3">
            <a:extLst>
              <a:ext uri="{FF2B5EF4-FFF2-40B4-BE49-F238E27FC236}">
                <a16:creationId xmlns:a16="http://schemas.microsoft.com/office/drawing/2014/main" id="{8EBD6BF3-32E8-F873-62AF-7D71E8481C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0C3EA43-807C-0E1B-F6FC-513599E913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37807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5B4E961C-8B21-BABE-63D6-40C2A9A431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9875" y="400843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DE97551C-4905-F472-A751-99F7B9C634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48313" y="1455516"/>
            <a:ext cx="1798440" cy="204432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13959DF-9F56-4B29-BFD1-B3C5B54BEED6}"/>
              </a:ext>
            </a:extLst>
          </p:cNvPr>
          <p:cNvSpPr txBox="1"/>
          <p:nvPr/>
        </p:nvSpPr>
        <p:spPr>
          <a:xfrm>
            <a:off x="11776841" y="6586326"/>
            <a:ext cx="4151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13</a:t>
            </a: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1C9B9897-A18F-65D3-0788-B0386A60E5E7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b="20693"/>
          <a:stretch/>
        </p:blipFill>
        <p:spPr>
          <a:xfrm>
            <a:off x="389184" y="1978828"/>
            <a:ext cx="1036750" cy="4083686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C67CBC38-CACA-65F7-2670-988DBA733E31}"/>
              </a:ext>
            </a:extLst>
          </p:cNvPr>
          <p:cNvSpPr txBox="1"/>
          <p:nvPr/>
        </p:nvSpPr>
        <p:spPr>
          <a:xfrm>
            <a:off x="1163216" y="2250266"/>
            <a:ext cx="656795" cy="3180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/>
              <a:t>PDG</a:t>
            </a:r>
          </a:p>
        </p:txBody>
      </p:sp>
      <p:sp>
        <p:nvSpPr>
          <p:cNvPr id="16" name="Sinal de Multiplicação 15">
            <a:extLst>
              <a:ext uri="{FF2B5EF4-FFF2-40B4-BE49-F238E27FC236}">
                <a16:creationId xmlns:a16="http://schemas.microsoft.com/office/drawing/2014/main" id="{A5BB4FF4-D631-6500-9ADD-C94D9EC80F5A}"/>
              </a:ext>
            </a:extLst>
          </p:cNvPr>
          <p:cNvSpPr/>
          <p:nvPr/>
        </p:nvSpPr>
        <p:spPr>
          <a:xfrm>
            <a:off x="995160" y="2226488"/>
            <a:ext cx="243069" cy="356065"/>
          </a:xfrm>
          <a:prstGeom prst="mathMultiply">
            <a:avLst/>
          </a:prstGeom>
          <a:solidFill>
            <a:srgbClr val="C00000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41931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0D972C89-4DCB-B2D0-13D9-DFDE5AD51811}"/>
              </a:ext>
            </a:extLst>
          </p:cNvPr>
          <p:cNvSpPr txBox="1"/>
          <p:nvPr/>
        </p:nvSpPr>
        <p:spPr>
          <a:xfrm>
            <a:off x="374224" y="118373"/>
            <a:ext cx="79928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Conclusions</a:t>
            </a:r>
            <a:endParaRPr lang="pt-BR" sz="36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3786583-6B0C-DBA8-D1EE-37532A50AC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CBD9FEDD-C8DF-C3ED-7568-F4487CA216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3241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D0E61883-6D46-4092-0B14-2FF8CFCB32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6263" y="387032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8EBD6BF3-32E8-F873-62AF-7D71E8481C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0C3EA43-807C-0E1B-F6FC-513599E913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37807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5B4E961C-8B21-BABE-63D6-40C2A9A431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647" y="400843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64A6E80E-E7FC-85A0-4EA6-0C96ED938BC3}"/>
              </a:ext>
            </a:extLst>
          </p:cNvPr>
          <p:cNvSpPr txBox="1"/>
          <p:nvPr/>
        </p:nvSpPr>
        <p:spPr>
          <a:xfrm>
            <a:off x="972297" y="1919397"/>
            <a:ext cx="10247406" cy="34115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  <a:spcAft>
                <a:spcPts val="3000"/>
              </a:spcAft>
              <a:tabLst>
                <a:tab pos="182880" algn="l"/>
              </a:tabLst>
            </a:pPr>
            <a:r>
              <a:rPr lang="en-US" sz="2200" spc="-5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Proof of concept with </a:t>
            </a:r>
            <a:r>
              <a:rPr lang="en-US" sz="2200" b="1" spc="-5" dirty="0">
                <a:solidFill>
                  <a:schemeClr val="accent4">
                    <a:lumMod val="7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</a:t>
            </a:r>
            <a:r>
              <a:rPr lang="en-US" sz="2200" b="1" spc="-5" dirty="0">
                <a:solidFill>
                  <a:schemeClr val="accent4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ure data-driven </a:t>
            </a:r>
            <a:r>
              <a:rPr lang="en-US" sz="2200" spc="-5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framework.</a:t>
            </a:r>
          </a:p>
          <a:p>
            <a:pPr algn="just">
              <a:lnSpc>
                <a:spcPct val="130000"/>
              </a:lnSpc>
              <a:spcAft>
                <a:spcPts val="3000"/>
              </a:spcAft>
              <a:tabLst>
                <a:tab pos="182880" algn="l"/>
              </a:tabLst>
            </a:pPr>
            <a:r>
              <a:rPr lang="en-US" sz="2200" b="1" spc="-5" dirty="0">
                <a:solidFill>
                  <a:schemeClr val="accent4">
                    <a:lumMod val="7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Relevant</a:t>
            </a:r>
            <a:r>
              <a:rPr lang="en-US" sz="2200" b="1" spc="-5" dirty="0">
                <a:solidFill>
                  <a:schemeClr val="accent4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application </a:t>
            </a:r>
            <a:r>
              <a:rPr lang="en-US" sz="2200" spc="-5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for reservoir/flow assurance studies and monitoring.</a:t>
            </a:r>
          </a:p>
          <a:p>
            <a:pPr algn="just">
              <a:lnSpc>
                <a:spcPct val="130000"/>
              </a:lnSpc>
              <a:spcAft>
                <a:spcPts val="3000"/>
              </a:spcAft>
              <a:tabLst>
                <a:tab pos="182880" algn="l"/>
              </a:tabLst>
            </a:pPr>
            <a:r>
              <a:rPr lang="en-US" sz="2200" spc="-5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Method proven </a:t>
            </a:r>
            <a:r>
              <a:rPr lang="en-US" sz="2200" b="1" spc="-5" dirty="0">
                <a:solidFill>
                  <a:schemeClr val="accent4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robust to concept drift</a:t>
            </a:r>
            <a:r>
              <a:rPr lang="en-US" sz="2200" spc="-5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working well for a broad range of conditions.</a:t>
            </a:r>
          </a:p>
          <a:p>
            <a:pPr algn="just">
              <a:lnSpc>
                <a:spcPct val="130000"/>
              </a:lnSpc>
              <a:spcAft>
                <a:spcPts val="3000"/>
              </a:spcAft>
              <a:tabLst>
                <a:tab pos="182880" algn="l"/>
              </a:tabLst>
            </a:pPr>
            <a:r>
              <a:rPr lang="en-US" sz="2200" b="1" spc="-5" dirty="0">
                <a:solidFill>
                  <a:schemeClr val="accent4">
                    <a:lumMod val="7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Value</a:t>
            </a:r>
            <a:r>
              <a:rPr lang="en-US" sz="2200" spc="-5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spc="-5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of the method: bringing </a:t>
            </a:r>
            <a:r>
              <a:rPr lang="en-US" sz="2200" b="1" spc="-5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information</a:t>
            </a:r>
            <a:r>
              <a:rPr lang="en-US" sz="2200" spc="-5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when sensors fail and avoiding</a:t>
            </a:r>
            <a:r>
              <a:rPr lang="en-US" sz="2200" b="1" spc="-5" dirty="0">
                <a:solidFill>
                  <a:schemeClr val="accent4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b="1" spc="-5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costs</a:t>
            </a:r>
            <a:r>
              <a:rPr lang="en-US" sz="2200" b="1" spc="-5" dirty="0">
                <a:solidFill>
                  <a:schemeClr val="accent4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spc="-5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for substitutions or (in some cases) new installations.</a:t>
            </a:r>
            <a:endParaRPr lang="en-US" sz="2200" spc="-5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F40A48-23E8-4D85-A84A-D32090A1C04D}"/>
              </a:ext>
            </a:extLst>
          </p:cNvPr>
          <p:cNvSpPr txBox="1"/>
          <p:nvPr/>
        </p:nvSpPr>
        <p:spPr>
          <a:xfrm>
            <a:off x="11776841" y="6586326"/>
            <a:ext cx="4151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64154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:fade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75637" y="0"/>
            <a:ext cx="8316416" cy="6858000"/>
          </a:xfrm>
          <a:prstGeom prst="rect">
            <a:avLst/>
          </a:prstGeom>
          <a:solidFill>
            <a:srgbClr val="1094AB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Rectangle 9"/>
          <p:cNvSpPr/>
          <p:nvPr/>
        </p:nvSpPr>
        <p:spPr>
          <a:xfrm>
            <a:off x="977150" y="0"/>
            <a:ext cx="11214847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4" name="Picture 11" descr="C:\Users\Cleyton Carneiro\Desktop\Untitled-1.g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3346" y="6189471"/>
            <a:ext cx="902457" cy="37115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5" name="Text Box 29"/>
          <p:cNvSpPr txBox="1">
            <a:spLocks noChangeArrowheads="1"/>
          </p:cNvSpPr>
          <p:nvPr/>
        </p:nvSpPr>
        <p:spPr bwMode="auto">
          <a:xfrm>
            <a:off x="1343473" y="1851763"/>
            <a:ext cx="10653236" cy="2134110"/>
          </a:xfrm>
          <a:prstGeom prst="rect">
            <a:avLst/>
          </a:prstGeom>
          <a:solidFill>
            <a:srgbClr val="C0C0C0">
              <a:alpha val="0"/>
            </a:srgbClr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Data-driven Estimation of Flowing Bottom-Hole Pressure in Petroleum Wells using Long Short-Term Memory</a:t>
            </a:r>
          </a:p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b="1" dirty="0">
              <a:solidFill>
                <a:schemeClr val="accent4">
                  <a:lumMod val="5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matfernan@petrobras.com.br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2169F70-C1C5-6358-6C1F-3EDE61B330A8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943933" y="6189471"/>
            <a:ext cx="697897" cy="588786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2D271FDB-D2D4-27D4-2F57-B384E8606713}"/>
              </a:ext>
            </a:extLst>
          </p:cNvPr>
          <p:cNvSpPr txBox="1"/>
          <p:nvPr/>
        </p:nvSpPr>
        <p:spPr>
          <a:xfrm>
            <a:off x="5453359" y="6596390"/>
            <a:ext cx="22624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50" b="1" dirty="0">
                <a:latin typeface="Arial Nova" panose="020B0504020202020204" pitchFamily="34" charset="0"/>
              </a:rPr>
              <a:t>Universidade de São Paulo</a:t>
            </a:r>
          </a:p>
        </p:txBody>
      </p:sp>
      <p:pic>
        <p:nvPicPr>
          <p:cNvPr id="20" name="Imagem 19" descr="Uma imagem contendo Código QR&#10;&#10;Descrição gerada automaticamente">
            <a:extLst>
              <a:ext uri="{FF2B5EF4-FFF2-40B4-BE49-F238E27FC236}">
                <a16:creationId xmlns:a16="http://schemas.microsoft.com/office/drawing/2014/main" id="{A0346FD5-2D00-7F5A-CB68-1AC8CB9EB6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8067" y="6189471"/>
            <a:ext cx="902457" cy="536274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134F6876-ED10-E572-63BD-B6C986B589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15404" y="4055866"/>
            <a:ext cx="1931909" cy="1928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7712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C7BC4D6A-3B17-6478-EB43-F93D5EBDD3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64920" y="0"/>
            <a:ext cx="14167146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0D972C89-4DCB-B2D0-13D9-DFDE5AD51811}"/>
              </a:ext>
            </a:extLst>
          </p:cNvPr>
          <p:cNvSpPr txBox="1"/>
          <p:nvPr/>
        </p:nvSpPr>
        <p:spPr>
          <a:xfrm>
            <a:off x="280220" y="257658"/>
            <a:ext cx="7992888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Offshore </a:t>
            </a:r>
            <a:r>
              <a:rPr kumimoji="0" lang="pt-BR" sz="38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Production</a:t>
            </a:r>
            <a:r>
              <a:rPr kumimoji="0" lang="pt-BR" sz="3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 System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9408B4DD-4980-A2FD-6249-16743F43CECB}"/>
              </a:ext>
            </a:extLst>
          </p:cNvPr>
          <p:cNvSpPr txBox="1"/>
          <p:nvPr/>
        </p:nvSpPr>
        <p:spPr>
          <a:xfrm>
            <a:off x="0" y="6315648"/>
            <a:ext cx="209407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Reference</a:t>
            </a:r>
            <a:r>
              <a:rPr kumimoji="0" lang="pt-BR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: Petrobras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66145FE5-730A-7DA7-02AD-04A8D95A5F3B}"/>
              </a:ext>
            </a:extLst>
          </p:cNvPr>
          <p:cNvSpPr txBox="1"/>
          <p:nvPr/>
        </p:nvSpPr>
        <p:spPr>
          <a:xfrm>
            <a:off x="7357792" y="365379"/>
            <a:ext cx="24255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Platform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AFD371FB-E773-0BB0-ECB3-0838AF28EDF6}"/>
              </a:ext>
            </a:extLst>
          </p:cNvPr>
          <p:cNvSpPr txBox="1"/>
          <p:nvPr/>
        </p:nvSpPr>
        <p:spPr>
          <a:xfrm>
            <a:off x="2439639" y="6398997"/>
            <a:ext cx="24255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Wellhead</a:t>
            </a:r>
            <a:endParaRPr lang="pt-BR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B8D5C7-4112-4505-8D2A-288CF08F0F1F}"/>
              </a:ext>
            </a:extLst>
          </p:cNvPr>
          <p:cNvSpPr txBox="1"/>
          <p:nvPr/>
        </p:nvSpPr>
        <p:spPr>
          <a:xfrm>
            <a:off x="11776841" y="6586326"/>
            <a:ext cx="4151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2</a:t>
            </a:r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12892CBB-F92D-08C9-AD88-EB7BFF29E84D}"/>
              </a:ext>
            </a:extLst>
          </p:cNvPr>
          <p:cNvSpPr/>
          <p:nvPr/>
        </p:nvSpPr>
        <p:spPr>
          <a:xfrm>
            <a:off x="8686800" y="-5325"/>
            <a:ext cx="2002635" cy="6868650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Imagem 9" descr="Texto&#10;&#10;Descrição gerada automaticamente">
            <a:extLst>
              <a:ext uri="{FF2B5EF4-FFF2-40B4-BE49-F238E27FC236}">
                <a16:creationId xmlns:a16="http://schemas.microsoft.com/office/drawing/2014/main" id="{95060E6F-EE17-CB85-3213-B54463F311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14" t="11368" r="48070"/>
          <a:stretch/>
        </p:blipFill>
        <p:spPr>
          <a:xfrm>
            <a:off x="9293216" y="349992"/>
            <a:ext cx="801264" cy="6158016"/>
          </a:xfrm>
          <a:prstGeom prst="rect">
            <a:avLst/>
          </a:prstGeom>
        </p:spPr>
      </p:pic>
      <p:cxnSp>
        <p:nvCxnSpPr>
          <p:cNvPr id="11" name="Conector de Seta Reta 10">
            <a:extLst>
              <a:ext uri="{FF2B5EF4-FFF2-40B4-BE49-F238E27FC236}">
                <a16:creationId xmlns:a16="http://schemas.microsoft.com/office/drawing/2014/main" id="{1A2C7004-E051-7EB3-F9B6-A2A996F64EA6}"/>
              </a:ext>
            </a:extLst>
          </p:cNvPr>
          <p:cNvCxnSpPr>
            <a:cxnSpLocks/>
          </p:cNvCxnSpPr>
          <p:nvPr/>
        </p:nvCxnSpPr>
        <p:spPr>
          <a:xfrm flipV="1">
            <a:off x="5214257" y="3429000"/>
            <a:ext cx="3472543" cy="3295825"/>
          </a:xfrm>
          <a:prstGeom prst="straightConnector1">
            <a:avLst/>
          </a:prstGeom>
          <a:ln w="63500">
            <a:solidFill>
              <a:schemeClr val="bg1">
                <a:lumMod val="85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9" name="Imagem 8" descr="Uma imagem contendo Código QR&#10;&#10;Descrição gerada automaticamente">
            <a:extLst>
              <a:ext uri="{FF2B5EF4-FFF2-40B4-BE49-F238E27FC236}">
                <a16:creationId xmlns:a16="http://schemas.microsoft.com/office/drawing/2014/main" id="{304F46B7-2228-7AD3-5A2C-514333BABB8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4351" y="6277176"/>
            <a:ext cx="776902" cy="461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959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0D972C89-4DCB-B2D0-13D9-DFDE5AD51811}"/>
              </a:ext>
            </a:extLst>
          </p:cNvPr>
          <p:cNvSpPr txBox="1"/>
          <p:nvPr/>
        </p:nvSpPr>
        <p:spPr>
          <a:xfrm>
            <a:off x="374224" y="118373"/>
            <a:ext cx="79928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Production</a:t>
            </a: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pt-BR" sz="3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Monitoring</a:t>
            </a: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369F4834-3C4C-24C5-DBDC-8BE3699B2736}"/>
              </a:ext>
            </a:extLst>
          </p:cNvPr>
          <p:cNvSpPr txBox="1"/>
          <p:nvPr/>
        </p:nvSpPr>
        <p:spPr>
          <a:xfrm>
            <a:off x="7074131" y="1557593"/>
            <a:ext cx="4566125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pt-BR" b="1" dirty="0" err="1">
                <a:solidFill>
                  <a:schemeClr val="accent2">
                    <a:lumMod val="75000"/>
                  </a:schemeClr>
                </a:solidFill>
              </a:rPr>
              <a:t>Topside</a:t>
            </a:r>
            <a:r>
              <a:rPr lang="pt-BR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pt-BR" b="1" dirty="0" err="1">
                <a:solidFill>
                  <a:schemeClr val="accent2">
                    <a:lumMod val="75000"/>
                  </a:schemeClr>
                </a:solidFill>
              </a:rPr>
              <a:t>variables</a:t>
            </a:r>
            <a:r>
              <a:rPr lang="pt-BR" b="1" dirty="0">
                <a:solidFill>
                  <a:schemeClr val="accent2">
                    <a:lumMod val="75000"/>
                  </a:schemeClr>
                </a:solidFill>
              </a:rPr>
              <a:t>: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dirty="0" err="1"/>
              <a:t>Production</a:t>
            </a:r>
            <a:r>
              <a:rPr lang="pt-BR" dirty="0"/>
              <a:t> rates (</a:t>
            </a:r>
            <a:r>
              <a:rPr lang="pt-BR" dirty="0" err="1"/>
              <a:t>oil</a:t>
            </a:r>
            <a:r>
              <a:rPr lang="pt-BR" dirty="0"/>
              <a:t>, </a:t>
            </a:r>
            <a:r>
              <a:rPr lang="pt-BR" dirty="0" err="1"/>
              <a:t>gas</a:t>
            </a:r>
            <a:r>
              <a:rPr lang="pt-BR" dirty="0"/>
              <a:t>, </a:t>
            </a:r>
            <a:r>
              <a:rPr lang="pt-BR" dirty="0" err="1"/>
              <a:t>water</a:t>
            </a:r>
            <a:r>
              <a:rPr lang="pt-BR" dirty="0"/>
              <a:t>)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dirty="0" err="1"/>
              <a:t>Choke</a:t>
            </a:r>
            <a:r>
              <a:rPr lang="pt-BR" dirty="0"/>
              <a:t> </a:t>
            </a:r>
            <a:r>
              <a:rPr lang="pt-BR" dirty="0" err="1"/>
              <a:t>Aperture</a:t>
            </a:r>
            <a:endParaRPr lang="pt-BR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dirty="0" err="1"/>
              <a:t>Choke</a:t>
            </a:r>
            <a:r>
              <a:rPr lang="pt-BR" dirty="0"/>
              <a:t> </a:t>
            </a:r>
            <a:r>
              <a:rPr lang="pt-BR" dirty="0" err="1"/>
              <a:t>inlet</a:t>
            </a:r>
            <a:r>
              <a:rPr lang="pt-BR" dirty="0"/>
              <a:t> </a:t>
            </a:r>
            <a:r>
              <a:rPr lang="pt-BR" dirty="0" err="1"/>
              <a:t>Pressure</a:t>
            </a:r>
            <a:endParaRPr lang="pt-BR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dirty="0" err="1"/>
              <a:t>Choke</a:t>
            </a:r>
            <a:r>
              <a:rPr lang="pt-BR" dirty="0"/>
              <a:t> </a:t>
            </a:r>
            <a:r>
              <a:rPr lang="pt-BR" dirty="0" err="1"/>
              <a:t>inlet</a:t>
            </a:r>
            <a:r>
              <a:rPr lang="pt-BR" dirty="0"/>
              <a:t> </a:t>
            </a:r>
            <a:r>
              <a:rPr lang="pt-BR" dirty="0" err="1"/>
              <a:t>Temperature</a:t>
            </a:r>
            <a:endParaRPr lang="pt-BR" dirty="0"/>
          </a:p>
          <a:p>
            <a:pPr>
              <a:spcAft>
                <a:spcPts val="600"/>
              </a:spcAft>
            </a:pPr>
            <a:endParaRPr lang="pt-BR" dirty="0"/>
          </a:p>
          <a:p>
            <a:pPr>
              <a:spcAft>
                <a:spcPts val="600"/>
              </a:spcAft>
            </a:pPr>
            <a:r>
              <a:rPr lang="pt-BR" b="1" dirty="0" err="1">
                <a:solidFill>
                  <a:schemeClr val="accent1">
                    <a:lumMod val="75000"/>
                  </a:schemeClr>
                </a:solidFill>
              </a:rPr>
              <a:t>Wellhead</a:t>
            </a:r>
            <a:r>
              <a:rPr lang="pt-BR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pt-BR" b="1" dirty="0" err="1">
                <a:solidFill>
                  <a:schemeClr val="accent1">
                    <a:lumMod val="75000"/>
                  </a:schemeClr>
                </a:solidFill>
              </a:rPr>
              <a:t>variables</a:t>
            </a:r>
            <a:r>
              <a:rPr lang="pt-BR" b="1" dirty="0">
                <a:solidFill>
                  <a:schemeClr val="accent1">
                    <a:lumMod val="75000"/>
                  </a:schemeClr>
                </a:solidFill>
              </a:rPr>
              <a:t>: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dirty="0"/>
              <a:t>TPT </a:t>
            </a:r>
            <a:r>
              <a:rPr lang="pt-BR" dirty="0" err="1"/>
              <a:t>Pressure</a:t>
            </a:r>
            <a:endParaRPr lang="pt-BR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dirty="0"/>
              <a:t>TPT </a:t>
            </a:r>
            <a:r>
              <a:rPr lang="pt-BR" dirty="0" err="1"/>
              <a:t>Temperature</a:t>
            </a:r>
            <a:endParaRPr lang="pt-BR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pt-BR" dirty="0"/>
          </a:p>
          <a:p>
            <a:pPr>
              <a:spcAft>
                <a:spcPts val="600"/>
              </a:spcAft>
            </a:pPr>
            <a:r>
              <a:rPr lang="pt-BR" b="1" dirty="0" err="1">
                <a:solidFill>
                  <a:schemeClr val="accent3">
                    <a:lumMod val="50000"/>
                  </a:schemeClr>
                </a:solidFill>
              </a:rPr>
              <a:t>Downhole</a:t>
            </a:r>
            <a:r>
              <a:rPr lang="pt-BR" b="1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pt-BR" b="1" dirty="0" err="1">
                <a:solidFill>
                  <a:schemeClr val="accent3">
                    <a:lumMod val="50000"/>
                  </a:schemeClr>
                </a:solidFill>
              </a:rPr>
              <a:t>variables</a:t>
            </a:r>
            <a:r>
              <a:rPr lang="pt-BR" b="1" dirty="0">
                <a:solidFill>
                  <a:schemeClr val="accent3">
                    <a:lumMod val="50000"/>
                  </a:schemeClr>
                </a:solidFill>
              </a:rPr>
              <a:t>: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dirty="0"/>
              <a:t>PDG </a:t>
            </a:r>
            <a:r>
              <a:rPr lang="pt-BR" dirty="0" err="1"/>
              <a:t>Pressure</a:t>
            </a:r>
            <a:endParaRPr lang="pt-BR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dirty="0"/>
              <a:t>PDG </a:t>
            </a:r>
            <a:r>
              <a:rPr lang="pt-BR" dirty="0" err="1"/>
              <a:t>Temperature</a:t>
            </a:r>
            <a:endParaRPr lang="pt-BR" dirty="0"/>
          </a:p>
        </p:txBody>
      </p:sp>
      <p:sp>
        <p:nvSpPr>
          <p:cNvPr id="18" name="Chave Direita 17">
            <a:extLst>
              <a:ext uri="{FF2B5EF4-FFF2-40B4-BE49-F238E27FC236}">
                <a16:creationId xmlns:a16="http://schemas.microsoft.com/office/drawing/2014/main" id="{0A21FE7F-FFBF-A245-500D-65628106BC25}"/>
              </a:ext>
            </a:extLst>
          </p:cNvPr>
          <p:cNvSpPr/>
          <p:nvPr/>
        </p:nvSpPr>
        <p:spPr>
          <a:xfrm>
            <a:off x="9132260" y="5129646"/>
            <a:ext cx="212274" cy="948646"/>
          </a:xfrm>
          <a:prstGeom prst="rightBrac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D7642254-6AA7-32D4-3E9E-531E69BE5938}"/>
              </a:ext>
            </a:extLst>
          </p:cNvPr>
          <p:cNvSpPr txBox="1"/>
          <p:nvPr/>
        </p:nvSpPr>
        <p:spPr>
          <a:xfrm>
            <a:off x="9410007" y="5450080"/>
            <a:ext cx="24665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Failures</a:t>
            </a:r>
            <a:r>
              <a:rPr lang="pt-B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are more </a:t>
            </a:r>
            <a:r>
              <a:rPr lang="pt-BR" sz="16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critical</a:t>
            </a:r>
            <a:endParaRPr lang="pt-BR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A2463F70-72A4-583F-4C63-E066D687F126}"/>
              </a:ext>
            </a:extLst>
          </p:cNvPr>
          <p:cNvGrpSpPr/>
          <p:nvPr/>
        </p:nvGrpSpPr>
        <p:grpSpPr>
          <a:xfrm>
            <a:off x="1559277" y="1898162"/>
            <a:ext cx="2811391" cy="3768155"/>
            <a:chOff x="1132280" y="1935271"/>
            <a:chExt cx="2811391" cy="3768155"/>
          </a:xfrm>
        </p:grpSpPr>
        <p:pic>
          <p:nvPicPr>
            <p:cNvPr id="13" name="Imagem 12" descr="Barco em um corpo de água&#10;&#10;Descrição gerada automaticamente">
              <a:extLst>
                <a:ext uri="{FF2B5EF4-FFF2-40B4-BE49-F238E27FC236}">
                  <a16:creationId xmlns:a16="http://schemas.microsoft.com/office/drawing/2014/main" id="{F43C3FF3-7A25-CCE3-A2A6-665CDD827C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2280" y="1935271"/>
              <a:ext cx="2811391" cy="3514239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  <p:sp>
          <p:nvSpPr>
            <p:cNvPr id="16" name="CaixaDeTexto 15">
              <a:extLst>
                <a:ext uri="{FF2B5EF4-FFF2-40B4-BE49-F238E27FC236}">
                  <a16:creationId xmlns:a16="http://schemas.microsoft.com/office/drawing/2014/main" id="{E3BDF054-16C3-EC83-7ECC-A30180E77E21}"/>
                </a:ext>
              </a:extLst>
            </p:cNvPr>
            <p:cNvSpPr txBox="1"/>
            <p:nvPr/>
          </p:nvSpPr>
          <p:spPr>
            <a:xfrm>
              <a:off x="1132280" y="5449510"/>
              <a:ext cx="2094078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kumimoji="0" lang="pt-BR" sz="105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Reference</a:t>
              </a:r>
              <a:r>
                <a:rPr kumimoji="0" lang="pt-B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: </a:t>
              </a:r>
              <a:r>
                <a:rPr lang="pt-BR" sz="1050" u="sng" dirty="0">
                  <a:solidFill>
                    <a:schemeClr val="bg1">
                      <a:lumMod val="50000"/>
                    </a:schemeClr>
                  </a:solidFill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petro-online.com</a:t>
              </a:r>
              <a:endParaRPr kumimoji="0" lang="pt-BR" sz="1050" b="0" i="0" u="sng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Calibri"/>
              </a:endParaRPr>
            </a:p>
          </p:txBody>
        </p:sp>
      </p:grp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F0640C8B-50D1-539C-6B1D-7C769317B2E7}"/>
              </a:ext>
            </a:extLst>
          </p:cNvPr>
          <p:cNvGrpSpPr/>
          <p:nvPr/>
        </p:nvGrpSpPr>
        <p:grpSpPr>
          <a:xfrm>
            <a:off x="1524944" y="1964976"/>
            <a:ext cx="2845724" cy="3630199"/>
            <a:chOff x="1524944" y="1964976"/>
            <a:chExt cx="2845724" cy="3630199"/>
          </a:xfrm>
        </p:grpSpPr>
        <p:sp>
          <p:nvSpPr>
            <p:cNvPr id="9" name="CaixaDeTexto 8">
              <a:extLst>
                <a:ext uri="{FF2B5EF4-FFF2-40B4-BE49-F238E27FC236}">
                  <a16:creationId xmlns:a16="http://schemas.microsoft.com/office/drawing/2014/main" id="{9408B4DD-4980-A2FD-6249-16743F43CECB}"/>
                </a:ext>
              </a:extLst>
            </p:cNvPr>
            <p:cNvSpPr txBox="1"/>
            <p:nvPr/>
          </p:nvSpPr>
          <p:spPr>
            <a:xfrm>
              <a:off x="1900767" y="5341259"/>
              <a:ext cx="2094078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kumimoji="0" lang="pt-BR" sz="105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Reference</a:t>
              </a:r>
              <a:r>
                <a:rPr kumimoji="0" lang="pt-B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: </a:t>
              </a:r>
              <a:r>
                <a:rPr lang="pt-BR" sz="1050" dirty="0">
                  <a:solidFill>
                    <a:prstClr val="white">
                      <a:lumMod val="50000"/>
                    </a:prstClr>
                  </a:solidFill>
                </a:rPr>
                <a:t>mokveld.com</a:t>
              </a:r>
              <a:endParaRPr kumimoji="0" lang="pt-BR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10" name="Imagem 9" descr="Diagrama&#10;&#10;Descrição gerada automaticamente">
              <a:extLst>
                <a:ext uri="{FF2B5EF4-FFF2-40B4-BE49-F238E27FC236}">
                  <a16:creationId xmlns:a16="http://schemas.microsoft.com/office/drawing/2014/main" id="{9935159B-5F43-2D2C-D03C-B343A4941FF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4944" y="1964976"/>
              <a:ext cx="2845724" cy="3376283"/>
            </a:xfrm>
            <a:prstGeom prst="rect">
              <a:avLst/>
            </a:prstGeom>
          </p:spPr>
        </p:pic>
      </p:grpSp>
      <p:grpSp>
        <p:nvGrpSpPr>
          <p:cNvPr id="26" name="Agrupar 25">
            <a:extLst>
              <a:ext uri="{FF2B5EF4-FFF2-40B4-BE49-F238E27FC236}">
                <a16:creationId xmlns:a16="http://schemas.microsoft.com/office/drawing/2014/main" id="{11EB9ADD-57D6-784A-8D89-41B1065217AE}"/>
              </a:ext>
            </a:extLst>
          </p:cNvPr>
          <p:cNvGrpSpPr/>
          <p:nvPr/>
        </p:nvGrpSpPr>
        <p:grpSpPr>
          <a:xfrm>
            <a:off x="1721695" y="1092301"/>
            <a:ext cx="2653079" cy="5308494"/>
            <a:chOff x="2017533" y="1235740"/>
            <a:chExt cx="2653079" cy="5308494"/>
          </a:xfrm>
        </p:grpSpPr>
        <p:pic>
          <p:nvPicPr>
            <p:cNvPr id="23" name="Imagem 22">
              <a:extLst>
                <a:ext uri="{FF2B5EF4-FFF2-40B4-BE49-F238E27FC236}">
                  <a16:creationId xmlns:a16="http://schemas.microsoft.com/office/drawing/2014/main" id="{5D61E7BF-3926-B394-68BD-BFE04FA3B7A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032480" y="1235740"/>
              <a:ext cx="2418870" cy="5152874"/>
            </a:xfrm>
            <a:prstGeom prst="rect">
              <a:avLst/>
            </a:prstGeom>
          </p:spPr>
        </p:pic>
        <p:sp>
          <p:nvSpPr>
            <p:cNvPr id="24" name="Retângulo 23">
              <a:extLst>
                <a:ext uri="{FF2B5EF4-FFF2-40B4-BE49-F238E27FC236}">
                  <a16:creationId xmlns:a16="http://schemas.microsoft.com/office/drawing/2014/main" id="{D23603D7-A715-21E4-9983-55158B5DDD38}"/>
                </a:ext>
              </a:extLst>
            </p:cNvPr>
            <p:cNvSpPr/>
            <p:nvPr/>
          </p:nvSpPr>
          <p:spPr>
            <a:xfrm>
              <a:off x="4132729" y="2904565"/>
              <a:ext cx="537883" cy="34161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5" name="Retângulo 24">
              <a:extLst>
                <a:ext uri="{FF2B5EF4-FFF2-40B4-BE49-F238E27FC236}">
                  <a16:creationId xmlns:a16="http://schemas.microsoft.com/office/drawing/2014/main" id="{312BD234-48A7-314A-125D-B4CB37A53196}"/>
                </a:ext>
              </a:extLst>
            </p:cNvPr>
            <p:cNvSpPr/>
            <p:nvPr/>
          </p:nvSpPr>
          <p:spPr>
            <a:xfrm>
              <a:off x="2017533" y="4058621"/>
              <a:ext cx="243081" cy="24856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pic>
        <p:nvPicPr>
          <p:cNvPr id="28" name="Imagem 27">
            <a:extLst>
              <a:ext uri="{FF2B5EF4-FFF2-40B4-BE49-F238E27FC236}">
                <a16:creationId xmlns:a16="http://schemas.microsoft.com/office/drawing/2014/main" id="{F491EB30-5187-C95A-3D33-0431F9F6A40C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b="27095"/>
          <a:stretch/>
        </p:blipFill>
        <p:spPr>
          <a:xfrm>
            <a:off x="2006618" y="1281946"/>
            <a:ext cx="1670076" cy="4895291"/>
          </a:xfrm>
          <a:prstGeom prst="rect">
            <a:avLst/>
          </a:prstGeom>
        </p:spPr>
      </p:pic>
      <p:grpSp>
        <p:nvGrpSpPr>
          <p:cNvPr id="31" name="Agrupar 30">
            <a:extLst>
              <a:ext uri="{FF2B5EF4-FFF2-40B4-BE49-F238E27FC236}">
                <a16:creationId xmlns:a16="http://schemas.microsoft.com/office/drawing/2014/main" id="{0848AE60-E085-0B3C-BF56-FE54DF22C8D7}"/>
              </a:ext>
            </a:extLst>
          </p:cNvPr>
          <p:cNvGrpSpPr/>
          <p:nvPr/>
        </p:nvGrpSpPr>
        <p:grpSpPr>
          <a:xfrm>
            <a:off x="1721695" y="1281950"/>
            <a:ext cx="2094078" cy="5431334"/>
            <a:chOff x="2017533" y="1425389"/>
            <a:chExt cx="2094078" cy="5431334"/>
          </a:xfrm>
        </p:grpSpPr>
        <p:sp>
          <p:nvSpPr>
            <p:cNvPr id="19" name="CaixaDeTexto 18">
              <a:extLst>
                <a:ext uri="{FF2B5EF4-FFF2-40B4-BE49-F238E27FC236}">
                  <a16:creationId xmlns:a16="http://schemas.microsoft.com/office/drawing/2014/main" id="{9408B4DD-4980-A2FD-6249-16743F43CECB}"/>
                </a:ext>
              </a:extLst>
            </p:cNvPr>
            <p:cNvSpPr txBox="1"/>
            <p:nvPr/>
          </p:nvSpPr>
          <p:spPr>
            <a:xfrm>
              <a:off x="2017533" y="6602807"/>
              <a:ext cx="2094078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05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Reference</a:t>
              </a:r>
              <a:r>
                <a:rPr kumimoji="0" lang="pt-B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: Petrobras</a:t>
              </a:r>
            </a:p>
          </p:txBody>
        </p:sp>
        <p:pic>
          <p:nvPicPr>
            <p:cNvPr id="30" name="Imagem 29">
              <a:extLst>
                <a:ext uri="{FF2B5EF4-FFF2-40B4-BE49-F238E27FC236}">
                  <a16:creationId xmlns:a16="http://schemas.microsoft.com/office/drawing/2014/main" id="{749B5C93-DE6C-D928-BAB7-A64D7147933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b="20693"/>
            <a:stretch/>
          </p:blipFill>
          <p:spPr>
            <a:xfrm>
              <a:off x="2489473" y="1425389"/>
              <a:ext cx="1299552" cy="5118846"/>
            </a:xfrm>
            <a:prstGeom prst="rect">
              <a:avLst/>
            </a:prstGeom>
          </p:spPr>
        </p:pic>
      </p:grpSp>
      <p:cxnSp>
        <p:nvCxnSpPr>
          <p:cNvPr id="22" name="Conector de Seta Reta 21">
            <a:extLst>
              <a:ext uri="{FF2B5EF4-FFF2-40B4-BE49-F238E27FC236}">
                <a16:creationId xmlns:a16="http://schemas.microsoft.com/office/drawing/2014/main" id="{563BCDC4-7923-6499-F6D7-54AAE055C01D}"/>
              </a:ext>
            </a:extLst>
          </p:cNvPr>
          <p:cNvCxnSpPr>
            <a:cxnSpLocks/>
            <a:stCxn id="32" idx="1"/>
          </p:cNvCxnSpPr>
          <p:nvPr/>
        </p:nvCxnSpPr>
        <p:spPr>
          <a:xfrm flipH="1" flipV="1">
            <a:off x="2954353" y="1801905"/>
            <a:ext cx="1048525" cy="1039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DCF8DD70-0975-FB05-F2A1-9381E7D67E7E}"/>
              </a:ext>
            </a:extLst>
          </p:cNvPr>
          <p:cNvSpPr txBox="1"/>
          <p:nvPr/>
        </p:nvSpPr>
        <p:spPr>
          <a:xfrm>
            <a:off x="4002878" y="1644246"/>
            <a:ext cx="23905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 err="1"/>
              <a:t>Permanent</a:t>
            </a:r>
            <a:r>
              <a:rPr lang="pt-BR" sz="1400" b="1" dirty="0"/>
              <a:t> </a:t>
            </a:r>
            <a:r>
              <a:rPr lang="pt-BR" sz="1400" b="1" dirty="0" err="1"/>
              <a:t>Downhole</a:t>
            </a:r>
            <a:r>
              <a:rPr lang="pt-BR" sz="1400" b="1" dirty="0"/>
              <a:t> </a:t>
            </a:r>
            <a:r>
              <a:rPr lang="pt-BR" sz="1400" b="1" dirty="0" err="1"/>
              <a:t>Gauge</a:t>
            </a:r>
            <a:endParaRPr lang="pt-BR" sz="1400" b="1" dirty="0"/>
          </a:p>
          <a:p>
            <a:r>
              <a:rPr lang="pt-BR" sz="1400" b="1" dirty="0"/>
              <a:t>(</a:t>
            </a:r>
            <a:r>
              <a:rPr lang="pt-BR" sz="1400" b="1" dirty="0" err="1"/>
              <a:t>Pressure</a:t>
            </a:r>
            <a:r>
              <a:rPr lang="pt-BR" sz="1400" b="1" dirty="0"/>
              <a:t> </a:t>
            </a:r>
            <a:r>
              <a:rPr lang="pt-BR" sz="1400" b="1" dirty="0" err="1"/>
              <a:t>and</a:t>
            </a:r>
            <a:r>
              <a:rPr lang="pt-BR" sz="1400" b="1" dirty="0"/>
              <a:t> </a:t>
            </a:r>
            <a:r>
              <a:rPr lang="pt-BR" sz="1400" b="1" dirty="0" err="1"/>
              <a:t>Temperature</a:t>
            </a:r>
            <a:r>
              <a:rPr lang="pt-BR" sz="1400" b="1" dirty="0"/>
              <a:t>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DC8783-3417-44F2-A203-E76FA0DA0C94}"/>
              </a:ext>
            </a:extLst>
          </p:cNvPr>
          <p:cNvSpPr txBox="1"/>
          <p:nvPr/>
        </p:nvSpPr>
        <p:spPr>
          <a:xfrm>
            <a:off x="11776841" y="6586326"/>
            <a:ext cx="4151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1716401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500"/>
                            </p:stCondLst>
                            <p:childTnLst>
                              <p:par>
                                <p:cTn id="62" presetID="10" presetClass="exit" presetSubtype="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500"/>
                            </p:stCondLst>
                            <p:childTnLst>
                              <p:par>
                                <p:cTn id="7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6000"/>
                            </p:stCondLst>
                            <p:childTnLst>
                              <p:par>
                                <p:cTn id="8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500"/>
                            </p:stCondLst>
                            <p:childTnLst>
                              <p:par>
                                <p:cTn id="9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0" grpId="0"/>
      <p:bldP spid="3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0D972C89-4DCB-B2D0-13D9-DFDE5AD51811}"/>
              </a:ext>
            </a:extLst>
          </p:cNvPr>
          <p:cNvSpPr txBox="1"/>
          <p:nvPr/>
        </p:nvSpPr>
        <p:spPr>
          <a:xfrm>
            <a:off x="374224" y="118373"/>
            <a:ext cx="102826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Multiphase Flow &amp; Flowing BHP Estimation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9408B4DD-4980-A2FD-6249-16743F43CECB}"/>
              </a:ext>
            </a:extLst>
          </p:cNvPr>
          <p:cNvSpPr txBox="1"/>
          <p:nvPr/>
        </p:nvSpPr>
        <p:spPr>
          <a:xfrm>
            <a:off x="6344094" y="5373633"/>
            <a:ext cx="4626689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050" dirty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Reference</a:t>
            </a:r>
            <a:r>
              <a:rPr lang="pt-BR" sz="105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pt-BR" sz="1050" dirty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3"/>
              </a:rPr>
              <a:t>Introduction</a:t>
            </a:r>
            <a:r>
              <a:rPr lang="pt-BR" sz="105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3"/>
              </a:rPr>
              <a:t> </a:t>
            </a:r>
            <a:r>
              <a:rPr lang="pt-BR" sz="1050" dirty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3"/>
              </a:rPr>
              <a:t>to</a:t>
            </a:r>
            <a:r>
              <a:rPr lang="pt-BR" sz="105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3"/>
              </a:rPr>
              <a:t> </a:t>
            </a:r>
            <a:r>
              <a:rPr lang="pt-BR" sz="1050" dirty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3"/>
              </a:rPr>
              <a:t>Multiphase</a:t>
            </a:r>
            <a:r>
              <a:rPr lang="pt-BR" sz="105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3"/>
              </a:rPr>
              <a:t> Flow (</a:t>
            </a:r>
            <a:r>
              <a:rPr lang="pt-BR" sz="1050" dirty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3"/>
              </a:rPr>
              <a:t>Yadigaroglu</a:t>
            </a:r>
            <a:r>
              <a:rPr lang="pt-BR" sz="105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3"/>
              </a:rPr>
              <a:t> et al., 2017)</a:t>
            </a:r>
            <a:endParaRPr lang="pt-BR" sz="1050" dirty="0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D41ED3C-C209-3F8C-A00A-DAC5548BE63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43231"/>
          <a:stretch/>
        </p:blipFill>
        <p:spPr>
          <a:xfrm>
            <a:off x="6503583" y="1667580"/>
            <a:ext cx="5018485" cy="370605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A4E9CD37-DBBB-4E6F-8DA4-455C23F8B6F3}"/>
              </a:ext>
            </a:extLst>
          </p:cNvPr>
          <p:cNvSpPr txBox="1"/>
          <p:nvPr/>
        </p:nvSpPr>
        <p:spPr>
          <a:xfrm>
            <a:off x="180754" y="1595676"/>
            <a:ext cx="616334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Flow of Oil + Water + Gas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Complexity of the relations due to flow conditions (variation along the well and pipelines)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Conditions change through time due to Reservoir depletion, water and gas breakthroughs, well’s restrictions,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etc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Traditional methods to estimate pressure drops include classical correlations and numerical simulation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Other works in the literature have important limitations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C67F02-16C8-4234-A17B-4EC47C7B3A43}"/>
              </a:ext>
            </a:extLst>
          </p:cNvPr>
          <p:cNvSpPr txBox="1"/>
          <p:nvPr/>
        </p:nvSpPr>
        <p:spPr>
          <a:xfrm>
            <a:off x="11776841" y="6586326"/>
            <a:ext cx="4151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894760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398E431A-B7A1-1AE5-81F3-7982183D6746}"/>
              </a:ext>
            </a:extLst>
          </p:cNvPr>
          <p:cNvSpPr/>
          <p:nvPr/>
        </p:nvSpPr>
        <p:spPr>
          <a:xfrm>
            <a:off x="1095880" y="1764653"/>
            <a:ext cx="9802106" cy="2034263"/>
          </a:xfrm>
          <a:prstGeom prst="roundRect">
            <a:avLst/>
          </a:prstGeom>
          <a:solidFill>
            <a:srgbClr val="1094AB">
              <a:alpha val="1490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0159EEB6-BB37-E982-7E2E-72622D74D7B8}"/>
              </a:ext>
            </a:extLst>
          </p:cNvPr>
          <p:cNvSpPr txBox="1"/>
          <p:nvPr/>
        </p:nvSpPr>
        <p:spPr>
          <a:xfrm>
            <a:off x="941525" y="1764654"/>
            <a:ext cx="9956461" cy="15835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182880" algn="ctr">
              <a:lnSpc>
                <a:spcPct val="150000"/>
              </a:lnSpc>
              <a:spcAft>
                <a:spcPts val="1200"/>
              </a:spcAft>
              <a:tabLst>
                <a:tab pos="182880" algn="l"/>
              </a:tabLst>
            </a:pPr>
            <a:r>
              <a:rPr lang="en-US" sz="2000" b="1" spc="-5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Objective: </a:t>
            </a:r>
          </a:p>
          <a:p>
            <a:pPr indent="182880" algn="ctr">
              <a:lnSpc>
                <a:spcPct val="150000"/>
              </a:lnSpc>
              <a:spcAft>
                <a:spcPts val="1200"/>
              </a:spcAft>
              <a:tabLst>
                <a:tab pos="182880" algn="l"/>
              </a:tabLst>
            </a:pPr>
            <a:r>
              <a:rPr lang="en-US" sz="2000" spc="-5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Estimating the flowing </a:t>
            </a:r>
            <a:r>
              <a:rPr lang="en-US" sz="2000" b="1" spc="-5" dirty="0">
                <a:solidFill>
                  <a:schemeClr val="accent4">
                    <a:lumMod val="7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Bottom-Hole Pressure </a:t>
            </a:r>
            <a:r>
              <a:rPr lang="en-US" sz="2000" spc="-5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reliably using data from wellhead and topside sensors, replacing a faulty/absent PDG with a </a:t>
            </a:r>
            <a:r>
              <a:rPr lang="en-US" sz="2000" b="1" spc="-5" dirty="0">
                <a:solidFill>
                  <a:schemeClr val="accent4">
                    <a:lumMod val="7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virtual meter </a:t>
            </a:r>
            <a:r>
              <a:rPr lang="en-US" sz="2000" spc="-5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(“soft sensor”).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0D972C89-4DCB-B2D0-13D9-DFDE5AD51811}"/>
              </a:ext>
            </a:extLst>
          </p:cNvPr>
          <p:cNvSpPr txBox="1"/>
          <p:nvPr/>
        </p:nvSpPr>
        <p:spPr>
          <a:xfrm>
            <a:off x="374224" y="118373"/>
            <a:ext cx="79928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Objectives</a:t>
            </a:r>
            <a:r>
              <a:rPr lang="pt-BR" sz="3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&amp; </a:t>
            </a:r>
            <a:r>
              <a:rPr lang="pt-BR" sz="36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Contributions</a:t>
            </a:r>
            <a:endParaRPr lang="pt-BR" sz="36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ED4CDCC3-8E95-A1EA-EA03-2B6531C657F8}"/>
              </a:ext>
            </a:extLst>
          </p:cNvPr>
          <p:cNvSpPr txBox="1"/>
          <p:nvPr/>
        </p:nvSpPr>
        <p:spPr>
          <a:xfrm>
            <a:off x="941525" y="4253130"/>
            <a:ext cx="9802106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182880" algn="just">
              <a:spcAft>
                <a:spcPts val="1200"/>
              </a:spcAft>
              <a:tabLst>
                <a:tab pos="182880" algn="l"/>
              </a:tabLst>
            </a:pPr>
            <a:r>
              <a:rPr lang="en-US" spc="-5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Main features of our framework: </a:t>
            </a:r>
          </a:p>
          <a:p>
            <a:pPr marL="806450" lvl="0" indent="-266700" algn="just">
              <a:spcAft>
                <a:spcPts val="1200"/>
              </a:spcAft>
              <a:buFont typeface="Arial" panose="020B0604020202020204" pitchFamily="34" charset="0"/>
              <a:buChar char="•"/>
              <a:tabLst>
                <a:tab pos="714375" algn="l"/>
                <a:tab pos="806450" algn="l"/>
              </a:tabLst>
            </a:pPr>
            <a:r>
              <a:rPr lang="en-US" spc="-5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Deep Learning with Time-related data</a:t>
            </a:r>
          </a:p>
          <a:p>
            <a:pPr marL="806450" lvl="0" indent="-266700" algn="just">
              <a:spcAft>
                <a:spcPts val="1200"/>
              </a:spcAft>
              <a:buFont typeface="Arial" panose="020B0604020202020204" pitchFamily="34" charset="0"/>
              <a:buChar char="•"/>
              <a:tabLst>
                <a:tab pos="714375" algn="l"/>
                <a:tab pos="806450" algn="l"/>
              </a:tabLst>
            </a:pPr>
            <a:r>
              <a:rPr lang="en-US" spc="-5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Suitability for a broad range of reservoir and flow conditions</a:t>
            </a:r>
          </a:p>
          <a:p>
            <a:pPr marL="806450" lvl="0" indent="-266700" algn="just">
              <a:spcAft>
                <a:spcPts val="1200"/>
              </a:spcAft>
              <a:buFont typeface="Arial" panose="020B0604020202020204" pitchFamily="34" charset="0"/>
              <a:buChar char="•"/>
              <a:tabLst>
                <a:tab pos="714375" algn="l"/>
                <a:tab pos="806450" algn="l"/>
              </a:tabLst>
            </a:pPr>
            <a:r>
              <a:rPr lang="en-US" spc="-5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en-US" spc="-5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pplication as virtual meter where PDG is not available, including real-time monitoring.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F041DA3-A233-41CD-836D-0A6BBF7DCE5F}"/>
              </a:ext>
            </a:extLst>
          </p:cNvPr>
          <p:cNvSpPr txBox="1"/>
          <p:nvPr/>
        </p:nvSpPr>
        <p:spPr>
          <a:xfrm>
            <a:off x="11776841" y="6586326"/>
            <a:ext cx="4151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625042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tângulo 27">
            <a:extLst>
              <a:ext uri="{FF2B5EF4-FFF2-40B4-BE49-F238E27FC236}">
                <a16:creationId xmlns:a16="http://schemas.microsoft.com/office/drawing/2014/main" id="{68521CC8-6DA6-87A7-E14C-CC4335BF39F6}"/>
              </a:ext>
            </a:extLst>
          </p:cNvPr>
          <p:cNvSpPr/>
          <p:nvPr/>
        </p:nvSpPr>
        <p:spPr>
          <a:xfrm>
            <a:off x="0" y="876300"/>
            <a:ext cx="2809875" cy="59817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0D972C89-4DCB-B2D0-13D9-DFDE5AD51811}"/>
              </a:ext>
            </a:extLst>
          </p:cNvPr>
          <p:cNvSpPr txBox="1"/>
          <p:nvPr/>
        </p:nvSpPr>
        <p:spPr>
          <a:xfrm>
            <a:off x="374224" y="118373"/>
            <a:ext cx="79928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Data </a:t>
            </a:r>
            <a:r>
              <a:rPr lang="pt-BR" sz="36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Acquisition</a:t>
            </a:r>
            <a:endParaRPr lang="pt-BR" sz="36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5" name="Imagem 24">
            <a:extLst>
              <a:ext uri="{FF2B5EF4-FFF2-40B4-BE49-F238E27FC236}">
                <a16:creationId xmlns:a16="http://schemas.microsoft.com/office/drawing/2014/main" id="{1765348E-02F3-8C5D-FE75-D3971FCFDBF7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7744" y="1584014"/>
            <a:ext cx="2588961" cy="4012428"/>
          </a:xfrm>
          <a:prstGeom prst="rect">
            <a:avLst/>
          </a:prstGeom>
        </p:spPr>
      </p:pic>
      <p:grpSp>
        <p:nvGrpSpPr>
          <p:cNvPr id="20" name="Agrupar 19">
            <a:extLst>
              <a:ext uri="{FF2B5EF4-FFF2-40B4-BE49-F238E27FC236}">
                <a16:creationId xmlns:a16="http://schemas.microsoft.com/office/drawing/2014/main" id="{B25B54DF-5052-98B4-44F9-74FDC3814794}"/>
              </a:ext>
            </a:extLst>
          </p:cNvPr>
          <p:cNvGrpSpPr/>
          <p:nvPr/>
        </p:nvGrpSpPr>
        <p:grpSpPr>
          <a:xfrm>
            <a:off x="5604287" y="1835901"/>
            <a:ext cx="3369383" cy="3508653"/>
            <a:chOff x="4927754" y="1835901"/>
            <a:chExt cx="3077728" cy="3508653"/>
          </a:xfrm>
        </p:grpSpPr>
        <p:sp>
          <p:nvSpPr>
            <p:cNvPr id="6" name="CaixaDeTexto 5">
              <a:extLst>
                <a:ext uri="{FF2B5EF4-FFF2-40B4-BE49-F238E27FC236}">
                  <a16:creationId xmlns:a16="http://schemas.microsoft.com/office/drawing/2014/main" id="{4B5ED14F-EB48-73E8-662E-32FA1AEE43B3}"/>
                </a:ext>
              </a:extLst>
            </p:cNvPr>
            <p:cNvSpPr txBox="1"/>
            <p:nvPr/>
          </p:nvSpPr>
          <p:spPr>
            <a:xfrm>
              <a:off x="4927754" y="1835901"/>
              <a:ext cx="3077728" cy="35086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1200"/>
                </a:spcAft>
              </a:pPr>
              <a:r>
                <a:rPr lang="pt-BR" sz="48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5</a:t>
              </a:r>
              <a:r>
                <a:rPr lang="pt-BR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       </a:t>
              </a:r>
              <a:r>
                <a:rPr lang="pt-BR" sz="24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Wells</a:t>
              </a:r>
              <a:r>
                <a:rPr lang="pt-BR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	</a:t>
              </a:r>
            </a:p>
            <a:p>
              <a:pPr>
                <a:spcAft>
                  <a:spcPts val="1200"/>
                </a:spcAft>
              </a:pPr>
              <a:r>
                <a:rPr lang="pt-BR" sz="48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6</a:t>
              </a:r>
              <a:r>
                <a:rPr lang="pt-BR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       </a:t>
              </a:r>
              <a:r>
                <a:rPr lang="pt-BR" sz="24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Years </a:t>
              </a:r>
              <a:r>
                <a:rPr lang="pt-BR" sz="2400" dirty="0" err="1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of</a:t>
              </a:r>
              <a:r>
                <a:rPr lang="pt-BR" sz="24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data</a:t>
              </a:r>
              <a:endParaRPr lang="pt-BR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pPr>
                <a:spcAft>
                  <a:spcPts val="1200"/>
                </a:spcAft>
              </a:pPr>
              <a:r>
                <a:rPr lang="pt-BR" sz="48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11</a:t>
              </a:r>
              <a:r>
                <a:rPr lang="pt-BR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  </a:t>
              </a:r>
              <a:r>
                <a:rPr lang="pt-BR" sz="2400" dirty="0" err="1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Variables</a:t>
              </a:r>
              <a:endParaRPr lang="pt-BR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pPr>
                <a:spcAft>
                  <a:spcPts val="1200"/>
                </a:spcAft>
              </a:pPr>
              <a:r>
                <a:rPr lang="pt-BR" sz="48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7k</a:t>
              </a:r>
              <a:r>
                <a:rPr lang="pt-BR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   </a:t>
              </a:r>
              <a:r>
                <a:rPr lang="pt-BR" sz="24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Daily samples  </a:t>
              </a:r>
              <a:endParaRPr lang="pt-BR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9" name="Imagem 8" descr="Forma&#10;&#10;Descrição gerada automaticamente com confiança baixa">
              <a:extLst>
                <a:ext uri="{FF2B5EF4-FFF2-40B4-BE49-F238E27FC236}">
                  <a16:creationId xmlns:a16="http://schemas.microsoft.com/office/drawing/2014/main" id="{8F21B9DA-C343-2BAD-A194-5449D549538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80522" y="1987936"/>
              <a:ext cx="481030" cy="481030"/>
            </a:xfrm>
            <a:prstGeom prst="rect">
              <a:avLst/>
            </a:prstGeom>
          </p:spPr>
        </p:pic>
        <p:pic>
          <p:nvPicPr>
            <p:cNvPr id="11" name="Imagem 10" descr="Ícone&#10;&#10;Descrição gerada automaticamente">
              <a:extLst>
                <a:ext uri="{FF2B5EF4-FFF2-40B4-BE49-F238E27FC236}">
                  <a16:creationId xmlns:a16="http://schemas.microsoft.com/office/drawing/2014/main" id="{A5A5B233-3E49-75A9-94B0-726FEAE0EC7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93275" y="3032763"/>
              <a:ext cx="297654" cy="327212"/>
            </a:xfrm>
            <a:prstGeom prst="rect">
              <a:avLst/>
            </a:prstGeom>
          </p:spPr>
        </p:pic>
        <p:pic>
          <p:nvPicPr>
            <p:cNvPr id="17" name="Imagem 16" descr="Ícone&#10;&#10;Descrição gerada automaticamente">
              <a:extLst>
                <a:ext uri="{FF2B5EF4-FFF2-40B4-BE49-F238E27FC236}">
                  <a16:creationId xmlns:a16="http://schemas.microsoft.com/office/drawing/2014/main" id="{9756F02C-D626-3F0E-2A63-34BCD4DD7A0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56677" y="3888515"/>
              <a:ext cx="463084" cy="444884"/>
            </a:xfrm>
            <a:prstGeom prst="rect">
              <a:avLst/>
            </a:prstGeom>
          </p:spPr>
        </p:pic>
        <p:pic>
          <p:nvPicPr>
            <p:cNvPr id="19" name="Imagem 18" descr="Forma&#10;&#10;Descrição gerada automaticamente com confiança baixa">
              <a:extLst>
                <a:ext uri="{FF2B5EF4-FFF2-40B4-BE49-F238E27FC236}">
                  <a16:creationId xmlns:a16="http://schemas.microsoft.com/office/drawing/2014/main" id="{F09C00A4-CC42-0DDE-1C9D-DA4C2CED0BE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75012" y="4819091"/>
              <a:ext cx="327212" cy="327212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5E6B8527-3D04-4F7E-9D99-2E243E74FB7B}"/>
              </a:ext>
            </a:extLst>
          </p:cNvPr>
          <p:cNvSpPr txBox="1"/>
          <p:nvPr/>
        </p:nvSpPr>
        <p:spPr>
          <a:xfrm>
            <a:off x="11776841" y="6586326"/>
            <a:ext cx="4151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26469432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B62544A3-7E82-C361-6CE9-AC5C6B6EF3CC}"/>
              </a:ext>
            </a:extLst>
          </p:cNvPr>
          <p:cNvSpPr/>
          <p:nvPr/>
        </p:nvSpPr>
        <p:spPr>
          <a:xfrm>
            <a:off x="0" y="876300"/>
            <a:ext cx="2809875" cy="59817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0D972C89-4DCB-B2D0-13D9-DFDE5AD51811}"/>
              </a:ext>
            </a:extLst>
          </p:cNvPr>
          <p:cNvSpPr txBox="1"/>
          <p:nvPr/>
        </p:nvSpPr>
        <p:spPr>
          <a:xfrm>
            <a:off x="374224" y="118373"/>
            <a:ext cx="79928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Data </a:t>
            </a:r>
            <a:r>
              <a:rPr lang="pt-BR" sz="36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Conditioning</a:t>
            </a:r>
            <a:endParaRPr lang="pt-BR" sz="36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DAE2F34F-6113-5FF6-F622-AF924DDE93CC}"/>
              </a:ext>
            </a:extLst>
          </p:cNvPr>
          <p:cNvGrpSpPr/>
          <p:nvPr/>
        </p:nvGrpSpPr>
        <p:grpSpPr>
          <a:xfrm>
            <a:off x="3001605" y="2400671"/>
            <a:ext cx="8855287" cy="2418761"/>
            <a:chOff x="2974413" y="3263788"/>
            <a:chExt cx="8855287" cy="2418761"/>
          </a:xfrm>
        </p:grpSpPr>
        <p:pic>
          <p:nvPicPr>
            <p:cNvPr id="29" name="Imagem 28">
              <a:extLst>
                <a:ext uri="{FF2B5EF4-FFF2-40B4-BE49-F238E27FC236}">
                  <a16:creationId xmlns:a16="http://schemas.microsoft.com/office/drawing/2014/main" id="{DEEABFF2-5559-523A-2D5A-ECD90EED09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013412" y="3263788"/>
              <a:ext cx="2816288" cy="2418761"/>
            </a:xfrm>
            <a:prstGeom prst="rect">
              <a:avLst/>
            </a:prstGeom>
          </p:spPr>
        </p:pic>
        <p:pic>
          <p:nvPicPr>
            <p:cNvPr id="31" name="Imagem 30">
              <a:extLst>
                <a:ext uri="{FF2B5EF4-FFF2-40B4-BE49-F238E27FC236}">
                  <a16:creationId xmlns:a16="http://schemas.microsoft.com/office/drawing/2014/main" id="{FD9FBC30-B616-C385-5638-CD2CF8346BB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74413" y="3263789"/>
              <a:ext cx="2873741" cy="2410593"/>
            </a:xfrm>
            <a:prstGeom prst="rect">
              <a:avLst/>
            </a:prstGeom>
          </p:spPr>
        </p:pic>
        <p:pic>
          <p:nvPicPr>
            <p:cNvPr id="27" name="Imagem 26">
              <a:extLst>
                <a:ext uri="{FF2B5EF4-FFF2-40B4-BE49-F238E27FC236}">
                  <a16:creationId xmlns:a16="http://schemas.microsoft.com/office/drawing/2014/main" id="{7EB9E14F-9475-C122-2DB9-4F0D5D6D0C0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t="1567"/>
            <a:stretch/>
          </p:blipFill>
          <p:spPr>
            <a:xfrm>
              <a:off x="6022639" y="3263789"/>
              <a:ext cx="2816288" cy="2410593"/>
            </a:xfrm>
            <a:prstGeom prst="rect">
              <a:avLst/>
            </a:prstGeom>
          </p:spPr>
        </p:pic>
        <p:sp>
          <p:nvSpPr>
            <p:cNvPr id="3" name="CaixaDeTexto 2">
              <a:extLst>
                <a:ext uri="{FF2B5EF4-FFF2-40B4-BE49-F238E27FC236}">
                  <a16:creationId xmlns:a16="http://schemas.microsoft.com/office/drawing/2014/main" id="{93AB0FC1-9E04-B7ED-A8DE-C0F6804C7502}"/>
                </a:ext>
              </a:extLst>
            </p:cNvPr>
            <p:cNvSpPr txBox="1"/>
            <p:nvPr/>
          </p:nvSpPr>
          <p:spPr>
            <a:xfrm>
              <a:off x="3525610" y="5403009"/>
              <a:ext cx="2322544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pt-BR" sz="11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P-2         P-8        P-9        P-46       P-86 </a:t>
              </a:r>
            </a:p>
          </p:txBody>
        </p:sp>
        <p:sp>
          <p:nvSpPr>
            <p:cNvPr id="4" name="CaixaDeTexto 3">
              <a:extLst>
                <a:ext uri="{FF2B5EF4-FFF2-40B4-BE49-F238E27FC236}">
                  <a16:creationId xmlns:a16="http://schemas.microsoft.com/office/drawing/2014/main" id="{16E096AB-50D7-DB3E-8DA7-3FED6C36E07F}"/>
                </a:ext>
              </a:extLst>
            </p:cNvPr>
            <p:cNvSpPr txBox="1"/>
            <p:nvPr/>
          </p:nvSpPr>
          <p:spPr>
            <a:xfrm>
              <a:off x="6480523" y="5403009"/>
              <a:ext cx="2322544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pt-BR" sz="11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P-2         P-8        P-9        P-46       P-86 </a:t>
              </a:r>
            </a:p>
          </p:txBody>
        </p:sp>
        <p:sp>
          <p:nvSpPr>
            <p:cNvPr id="5" name="CaixaDeTexto 4">
              <a:extLst>
                <a:ext uri="{FF2B5EF4-FFF2-40B4-BE49-F238E27FC236}">
                  <a16:creationId xmlns:a16="http://schemas.microsoft.com/office/drawing/2014/main" id="{AB09BF3F-C582-6C59-E7EA-734670F69894}"/>
                </a:ext>
              </a:extLst>
            </p:cNvPr>
            <p:cNvSpPr txBox="1"/>
            <p:nvPr/>
          </p:nvSpPr>
          <p:spPr>
            <a:xfrm>
              <a:off x="9489226" y="5412772"/>
              <a:ext cx="2322544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pt-BR" sz="11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P-2         P-8        P-9        P-46       P-86 </a:t>
              </a:r>
            </a:p>
          </p:txBody>
        </p:sp>
      </p:grpSp>
      <p:pic>
        <p:nvPicPr>
          <p:cNvPr id="22" name="Imagem 21">
            <a:extLst>
              <a:ext uri="{FF2B5EF4-FFF2-40B4-BE49-F238E27FC236}">
                <a16:creationId xmlns:a16="http://schemas.microsoft.com/office/drawing/2014/main" id="{4AAAA57A-1B48-9680-0ECA-E60BFE553602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7744" y="1584014"/>
            <a:ext cx="2588961" cy="4012429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169522BE-E835-6330-DB54-BBB1AA10F9F1}"/>
              </a:ext>
            </a:extLst>
          </p:cNvPr>
          <p:cNvSpPr txBox="1"/>
          <p:nvPr/>
        </p:nvSpPr>
        <p:spPr>
          <a:xfrm rot="16200000">
            <a:off x="1976959" y="3339759"/>
            <a:ext cx="2159557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11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Oil</a:t>
            </a:r>
            <a:r>
              <a:rPr lang="pt-BR" sz="11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rate (m³/d)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04679994-6C68-8CF8-CB16-6941A9760FEF}"/>
              </a:ext>
            </a:extLst>
          </p:cNvPr>
          <p:cNvSpPr txBox="1"/>
          <p:nvPr/>
        </p:nvSpPr>
        <p:spPr>
          <a:xfrm rot="16200000">
            <a:off x="4970053" y="3298194"/>
            <a:ext cx="2159557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11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GOR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D6A79200-896A-33E1-55C5-C0C002C13381}"/>
              </a:ext>
            </a:extLst>
          </p:cNvPr>
          <p:cNvSpPr txBox="1"/>
          <p:nvPr/>
        </p:nvSpPr>
        <p:spPr>
          <a:xfrm rot="16200000">
            <a:off x="7960826" y="3298194"/>
            <a:ext cx="2159557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11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P_PDG (kgf/cm²)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A269656-7101-43D0-9CDC-FC6AB66F2182}"/>
              </a:ext>
            </a:extLst>
          </p:cNvPr>
          <p:cNvSpPr txBox="1"/>
          <p:nvPr/>
        </p:nvSpPr>
        <p:spPr>
          <a:xfrm>
            <a:off x="11776841" y="6586326"/>
            <a:ext cx="4151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151562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tângulo 28">
            <a:extLst>
              <a:ext uri="{FF2B5EF4-FFF2-40B4-BE49-F238E27FC236}">
                <a16:creationId xmlns:a16="http://schemas.microsoft.com/office/drawing/2014/main" id="{6E3558CA-D169-C7EC-FD53-D577C5C43458}"/>
              </a:ext>
            </a:extLst>
          </p:cNvPr>
          <p:cNvSpPr/>
          <p:nvPr/>
        </p:nvSpPr>
        <p:spPr>
          <a:xfrm>
            <a:off x="0" y="876300"/>
            <a:ext cx="2809875" cy="59817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0D972C89-4DCB-B2D0-13D9-DFDE5AD51811}"/>
              </a:ext>
            </a:extLst>
          </p:cNvPr>
          <p:cNvSpPr txBox="1"/>
          <p:nvPr/>
        </p:nvSpPr>
        <p:spPr>
          <a:xfrm>
            <a:off x="374224" y="118373"/>
            <a:ext cx="79928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Feature </a:t>
            </a:r>
            <a:r>
              <a:rPr lang="pt-BR" sz="36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Engineering</a:t>
            </a:r>
            <a:endParaRPr lang="pt-BR" sz="36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6" name="Imagem 25">
            <a:extLst>
              <a:ext uri="{FF2B5EF4-FFF2-40B4-BE49-F238E27FC236}">
                <a16:creationId xmlns:a16="http://schemas.microsoft.com/office/drawing/2014/main" id="{BEE7058C-79FB-1330-93EA-5B9E922F2BDC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7744" y="1584014"/>
            <a:ext cx="2588961" cy="4012428"/>
          </a:xfrm>
          <a:prstGeom prst="rect">
            <a:avLst/>
          </a:prstGeom>
        </p:spPr>
      </p:pic>
      <p:pic>
        <p:nvPicPr>
          <p:cNvPr id="25" name="Imagem 24">
            <a:extLst>
              <a:ext uri="{FF2B5EF4-FFF2-40B4-BE49-F238E27FC236}">
                <a16:creationId xmlns:a16="http://schemas.microsoft.com/office/drawing/2014/main" id="{B76DA899-8FB8-5D2B-7A87-E03AA0B0677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13567"/>
          <a:stretch/>
        </p:blipFill>
        <p:spPr>
          <a:xfrm>
            <a:off x="2917619" y="3751641"/>
            <a:ext cx="4276430" cy="2987986"/>
          </a:xfrm>
          <a:prstGeom prst="rect">
            <a:avLst/>
          </a:prstGeom>
        </p:spPr>
      </p:pic>
      <p:pic>
        <p:nvPicPr>
          <p:cNvPr id="28" name="Imagem 27">
            <a:extLst>
              <a:ext uri="{FF2B5EF4-FFF2-40B4-BE49-F238E27FC236}">
                <a16:creationId xmlns:a16="http://schemas.microsoft.com/office/drawing/2014/main" id="{C0B917C5-D8F9-0A96-930F-92A18BE804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0496" y="2697792"/>
            <a:ext cx="4063944" cy="2107697"/>
          </a:xfrm>
          <a:prstGeom prst="rect">
            <a:avLst/>
          </a:prstGeom>
        </p:spPr>
      </p:pic>
      <p:pic>
        <p:nvPicPr>
          <p:cNvPr id="30" name="Imagem 29">
            <a:extLst>
              <a:ext uri="{FF2B5EF4-FFF2-40B4-BE49-F238E27FC236}">
                <a16:creationId xmlns:a16="http://schemas.microsoft.com/office/drawing/2014/main" id="{70191A9D-DC04-F31F-1F8D-0B911D73DD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18137" y="1197550"/>
            <a:ext cx="3861018" cy="132879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828EF8C-BB66-4B9B-9285-D90666C64077}"/>
              </a:ext>
            </a:extLst>
          </p:cNvPr>
          <p:cNvSpPr txBox="1"/>
          <p:nvPr/>
        </p:nvSpPr>
        <p:spPr>
          <a:xfrm>
            <a:off x="11776841" y="6586326"/>
            <a:ext cx="4151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3546805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ângulo 15">
            <a:extLst>
              <a:ext uri="{FF2B5EF4-FFF2-40B4-BE49-F238E27FC236}">
                <a16:creationId xmlns:a16="http://schemas.microsoft.com/office/drawing/2014/main" id="{D4AABCF7-AE62-9A5C-0D09-39D0F06F4E17}"/>
              </a:ext>
            </a:extLst>
          </p:cNvPr>
          <p:cNvSpPr/>
          <p:nvPr/>
        </p:nvSpPr>
        <p:spPr>
          <a:xfrm>
            <a:off x="0" y="876300"/>
            <a:ext cx="2809875" cy="59817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0D972C89-4DCB-B2D0-13D9-DFDE5AD51811}"/>
              </a:ext>
            </a:extLst>
          </p:cNvPr>
          <p:cNvSpPr txBox="1"/>
          <p:nvPr/>
        </p:nvSpPr>
        <p:spPr>
          <a:xfrm>
            <a:off x="374224" y="118373"/>
            <a:ext cx="79928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Dataset</a:t>
            </a:r>
            <a:r>
              <a:rPr lang="pt-BR" sz="3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36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Preparation</a:t>
            </a:r>
            <a:endParaRPr lang="pt-BR" sz="36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C17F6130-EBEC-D581-7FEC-B74296C1F803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7744" y="1584014"/>
            <a:ext cx="2588961" cy="4012428"/>
          </a:xfrm>
          <a:prstGeom prst="rect">
            <a:avLst/>
          </a:prstGeom>
        </p:spPr>
      </p:pic>
      <p:pic>
        <p:nvPicPr>
          <p:cNvPr id="24" name="Imagem 23">
            <a:extLst>
              <a:ext uri="{FF2B5EF4-FFF2-40B4-BE49-F238E27FC236}">
                <a16:creationId xmlns:a16="http://schemas.microsoft.com/office/drawing/2014/main" id="{DB3ECCE3-0C06-B840-0C8D-BA15302A7B2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9" b="3268"/>
          <a:stretch/>
        </p:blipFill>
        <p:spPr bwMode="auto">
          <a:xfrm>
            <a:off x="4589743" y="2620122"/>
            <a:ext cx="5635630" cy="194021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12C8C09-AAD3-42DC-8672-3A0C611A26E4}"/>
              </a:ext>
            </a:extLst>
          </p:cNvPr>
          <p:cNvSpPr txBox="1"/>
          <p:nvPr/>
        </p:nvSpPr>
        <p:spPr>
          <a:xfrm>
            <a:off x="11776841" y="6586326"/>
            <a:ext cx="4151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3111452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:fade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1_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3689</TotalTime>
  <Words>998</Words>
  <Application>Microsoft Office PowerPoint</Application>
  <PresentationFormat>Widescreen</PresentationFormat>
  <Paragraphs>157</Paragraphs>
  <Slides>15</Slides>
  <Notes>14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15</vt:i4>
      </vt:variant>
    </vt:vector>
  </HeadingPairs>
  <TitlesOfParts>
    <vt:vector size="22" baseType="lpstr">
      <vt:lpstr>Aptos</vt:lpstr>
      <vt:lpstr>Aptos Display</vt:lpstr>
      <vt:lpstr>Arial</vt:lpstr>
      <vt:lpstr>Arial Nova</vt:lpstr>
      <vt:lpstr>Calibri</vt:lpstr>
      <vt:lpstr>Tema do Office</vt:lpstr>
      <vt:lpstr>1_Tema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Mateus de Araújo Fernandes</dc:creator>
  <cp:lastModifiedBy>Mateus de Araújo Fernandes</cp:lastModifiedBy>
  <cp:revision>47</cp:revision>
  <dcterms:created xsi:type="dcterms:W3CDTF">2024-11-18T22:42:35Z</dcterms:created>
  <dcterms:modified xsi:type="dcterms:W3CDTF">2024-12-20T16:18:41Z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cdac03a7-e156-4c4b-b35d-d580a54520fa_Enabled">
    <vt:lpwstr>true</vt:lpwstr>
  </property>
  <property fmtid="{D5CDD505-2E9C-101B-9397-08002B2CF9AE}" pid="3" name="MSIP_Label_cdac03a7-e156-4c4b-b35d-d580a54520fa_SetDate">
    <vt:lpwstr>2024-11-18T23:36:17Z</vt:lpwstr>
  </property>
  <property fmtid="{D5CDD505-2E9C-101B-9397-08002B2CF9AE}" pid="4" name="MSIP_Label_cdac03a7-e156-4c4b-b35d-d580a54520fa_Method">
    <vt:lpwstr>Privileged</vt:lpwstr>
  </property>
  <property fmtid="{D5CDD505-2E9C-101B-9397-08002B2CF9AE}" pid="5" name="MSIP_Label_cdac03a7-e156-4c4b-b35d-d580a54520fa_Name">
    <vt:lpwstr>Interna</vt:lpwstr>
  </property>
  <property fmtid="{D5CDD505-2E9C-101B-9397-08002B2CF9AE}" pid="6" name="MSIP_Label_cdac03a7-e156-4c4b-b35d-d580a54520fa_SiteId">
    <vt:lpwstr>5b6f6241-9a57-4be4-8e50-1dfa72e79a57</vt:lpwstr>
  </property>
  <property fmtid="{D5CDD505-2E9C-101B-9397-08002B2CF9AE}" pid="7" name="MSIP_Label_cdac03a7-e156-4c4b-b35d-d580a54520fa_ActionId">
    <vt:lpwstr>53767995-7e38-40e4-b9de-91fa7fbb04dc</vt:lpwstr>
  </property>
  <property fmtid="{D5CDD505-2E9C-101B-9397-08002B2CF9AE}" pid="8" name="MSIP_Label_cdac03a7-e156-4c4b-b35d-d580a54520fa_ContentBits">
    <vt:lpwstr>2</vt:lpwstr>
  </property>
  <property fmtid="{D5CDD505-2E9C-101B-9397-08002B2CF9AE}" pid="9" name="ClassificationContentMarkingFooterLocations">
    <vt:lpwstr>Tema do Office:8\1_Tema do Office:7</vt:lpwstr>
  </property>
  <property fmtid="{D5CDD505-2E9C-101B-9397-08002B2CF9AE}" pid="10" name="ClassificationContentMarkingFooterText">
    <vt:lpwstr>INTERNA</vt:lpwstr>
  </property>
</Properties>
</file>